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0" r:id="rId2"/>
    <p:sldId id="314" r:id="rId3"/>
    <p:sldId id="315" r:id="rId4"/>
    <p:sldId id="318" r:id="rId5"/>
    <p:sldId id="351" r:id="rId6"/>
    <p:sldId id="356" r:id="rId7"/>
    <p:sldId id="360" r:id="rId8"/>
    <p:sldId id="319" r:id="rId9"/>
    <p:sldId id="320" r:id="rId10"/>
    <p:sldId id="321" r:id="rId11"/>
    <p:sldId id="362" r:id="rId12"/>
    <p:sldId id="323" r:id="rId13"/>
    <p:sldId id="336" r:id="rId14"/>
    <p:sldId id="324" r:id="rId15"/>
    <p:sldId id="326" r:id="rId16"/>
    <p:sldId id="325" r:id="rId17"/>
    <p:sldId id="327" r:id="rId18"/>
    <p:sldId id="330" r:id="rId19"/>
    <p:sldId id="337" r:id="rId20"/>
    <p:sldId id="340" r:id="rId21"/>
    <p:sldId id="342" r:id="rId22"/>
    <p:sldId id="338" r:id="rId23"/>
    <p:sldId id="339" r:id="rId24"/>
    <p:sldId id="343" r:id="rId25"/>
    <p:sldId id="344" r:id="rId26"/>
    <p:sldId id="345" r:id="rId27"/>
    <p:sldId id="347" r:id="rId28"/>
    <p:sldId id="346" r:id="rId29"/>
    <p:sldId id="352" r:id="rId30"/>
    <p:sldId id="355" r:id="rId31"/>
    <p:sldId id="354" r:id="rId32"/>
    <p:sldId id="359" r:id="rId33"/>
    <p:sldId id="361" r:id="rId34"/>
    <p:sldId id="353" r:id="rId35"/>
    <p:sldId id="363" r:id="rId36"/>
    <p:sldId id="316" r:id="rId3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5C6"/>
    <a:srgbClr val="012B5D"/>
    <a:srgbClr val="1A70D8"/>
    <a:srgbClr val="1259E8"/>
    <a:srgbClr val="2A9DB4"/>
    <a:srgbClr val="FFD525"/>
    <a:srgbClr val="2EABC4"/>
    <a:srgbClr val="299AB1"/>
    <a:srgbClr val="2792A7"/>
    <a:srgbClr val="0B9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98616" autoAdjust="0"/>
  </p:normalViewPr>
  <p:slideViewPr>
    <p:cSldViewPr>
      <p:cViewPr varScale="1">
        <p:scale>
          <a:sx n="100" d="100"/>
          <a:sy n="100" d="100"/>
        </p:scale>
        <p:origin x="-102" y="-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2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5B10D-D51C-43B0-8751-BFE8E19F7C20}" type="doc">
      <dgm:prSet loTypeId="urn:microsoft.com/office/officeart/2005/8/layout/radial5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0F2C859F-6648-4EE0-A038-BD45B4CE640D}">
      <dgm:prSet phldrT="[텍스트]" custT="1"/>
      <dgm:spPr/>
      <dgm:t>
        <a:bodyPr/>
        <a:lstStyle/>
        <a:p>
          <a:pPr latinLnBrk="1"/>
          <a:r>
            <a:rPr lang="ko-KR" altLang="en-US" sz="1600" b="1" smtClean="0">
              <a:solidFill>
                <a:srgbClr val="002060"/>
              </a:solidFill>
            </a:rPr>
            <a:t>마인드맵 </a:t>
          </a:r>
          <a:endParaRPr lang="en-US" altLang="ko-KR" sz="1600" b="1" smtClean="0">
            <a:solidFill>
              <a:srgbClr val="002060"/>
            </a:solidFill>
          </a:endParaRPr>
        </a:p>
        <a:p>
          <a:pPr latinLnBrk="1"/>
          <a:r>
            <a:rPr lang="ko-KR" altLang="en-US" sz="1600" b="1" smtClean="0">
              <a:solidFill>
                <a:srgbClr val="002060"/>
              </a:solidFill>
            </a:rPr>
            <a:t>작성</a:t>
          </a:r>
          <a:endParaRPr lang="ko-KR" altLang="en-US" sz="1600" b="1" dirty="0">
            <a:solidFill>
              <a:srgbClr val="002060"/>
            </a:solidFill>
          </a:endParaRPr>
        </a:p>
      </dgm:t>
    </dgm:pt>
    <dgm:pt modelId="{9C1AC192-2FB2-4B4D-B150-046369E34FEB}" type="parTrans" cxnId="{EAEED58A-1C80-4D23-98CA-1FBB61F1548D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AAB9F23A-96DB-4D38-915F-15501B21D64D}" type="sibTrans" cxnId="{EAEED58A-1C80-4D23-98CA-1FBB61F1548D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9399B5D2-BB72-4919-8F68-9DC1A739153A}">
      <dgm:prSet phldrT="[텍스트]" custT="1"/>
      <dgm:spPr/>
      <dgm:t>
        <a:bodyPr/>
        <a:lstStyle/>
        <a:p>
          <a:pPr latinLnBrk="1"/>
          <a:r>
            <a:rPr lang="ko-KR" altLang="en-US" sz="1200" b="1" smtClean="0">
              <a:solidFill>
                <a:srgbClr val="002060"/>
              </a:solidFill>
            </a:rPr>
            <a:t>사용자</a:t>
          </a:r>
          <a:endParaRPr lang="en-US" altLang="ko-KR" sz="1200" b="1" smtClean="0">
            <a:solidFill>
              <a:srgbClr val="002060"/>
            </a:solidFill>
          </a:endParaRPr>
        </a:p>
        <a:p>
          <a:pPr latinLnBrk="1"/>
          <a:r>
            <a:rPr lang="en-US" altLang="ko-KR" sz="1200" b="1" smtClean="0">
              <a:solidFill>
                <a:srgbClr val="002060"/>
              </a:solidFill>
            </a:rPr>
            <a:t>(</a:t>
          </a:r>
          <a:r>
            <a:rPr lang="ko-KR" altLang="en-US" sz="1200" b="1" smtClean="0">
              <a:solidFill>
                <a:srgbClr val="002060"/>
              </a:solidFill>
            </a:rPr>
            <a:t>회원</a:t>
          </a:r>
          <a:r>
            <a:rPr lang="en-US" altLang="ko-KR" sz="1200" b="1" smtClean="0">
              <a:solidFill>
                <a:srgbClr val="002060"/>
              </a:solidFill>
            </a:rPr>
            <a:t>)</a:t>
          </a:r>
          <a:endParaRPr lang="ko-KR" altLang="en-US" sz="1200" b="1" dirty="0">
            <a:solidFill>
              <a:srgbClr val="002060"/>
            </a:solidFill>
          </a:endParaRPr>
        </a:p>
      </dgm:t>
    </dgm:pt>
    <dgm:pt modelId="{983E0441-CE32-4A37-872C-0FB22CA685C6}" type="parTrans" cxnId="{BE3F29C5-6860-4879-943A-9D92535CEB30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FE808DD7-B735-4BAB-BD58-C6422094EA73}" type="sibTrans" cxnId="{BE3F29C5-6860-4879-943A-9D92535CEB30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5C4F5735-75D0-47E4-959A-81268ED7622A}">
      <dgm:prSet phldrT="[텍스트]" custT="1"/>
      <dgm:spPr/>
      <dgm:t>
        <a:bodyPr/>
        <a:lstStyle/>
        <a:p>
          <a:pPr latinLnBrk="1"/>
          <a:r>
            <a:rPr lang="ko-KR" altLang="en-US" sz="1200" b="1" smtClean="0">
              <a:solidFill>
                <a:srgbClr val="002060"/>
              </a:solidFill>
            </a:rPr>
            <a:t>사용자</a:t>
          </a:r>
          <a:endParaRPr lang="en-US" altLang="ko-KR" sz="1200" b="1" smtClean="0">
            <a:solidFill>
              <a:srgbClr val="002060"/>
            </a:solidFill>
          </a:endParaRPr>
        </a:p>
        <a:p>
          <a:pPr latinLnBrk="1"/>
          <a:r>
            <a:rPr lang="en-US" altLang="ko-KR" sz="1200" b="1" smtClean="0">
              <a:solidFill>
                <a:srgbClr val="002060"/>
              </a:solidFill>
            </a:rPr>
            <a:t>(</a:t>
          </a:r>
          <a:r>
            <a:rPr lang="ko-KR" altLang="en-US" sz="1200" b="1" smtClean="0">
              <a:solidFill>
                <a:srgbClr val="002060"/>
              </a:solidFill>
            </a:rPr>
            <a:t>비회원</a:t>
          </a:r>
          <a:r>
            <a:rPr lang="en-US" altLang="ko-KR" sz="1200" b="1" smtClean="0">
              <a:solidFill>
                <a:srgbClr val="002060"/>
              </a:solidFill>
            </a:rPr>
            <a:t>)</a:t>
          </a:r>
          <a:endParaRPr lang="ko-KR" altLang="en-US" sz="1200" b="1" dirty="0">
            <a:solidFill>
              <a:srgbClr val="002060"/>
            </a:solidFill>
          </a:endParaRPr>
        </a:p>
      </dgm:t>
    </dgm:pt>
    <dgm:pt modelId="{D38F96F3-E77E-470E-957B-65E50259CD66}" type="parTrans" cxnId="{DEBA7F84-4E7A-4A2D-B9BD-6155435C917B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9F013D4A-DF9C-4930-9281-B7A5DCD0F589}" type="sibTrans" cxnId="{DEBA7F84-4E7A-4A2D-B9BD-6155435C917B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B1C92A58-7C7C-4FD3-AA80-FDDAFE2B284D}">
      <dgm:prSet phldrT="[텍스트]" custT="1"/>
      <dgm:spPr/>
      <dgm:t>
        <a:bodyPr/>
        <a:lstStyle/>
        <a:p>
          <a:pPr latinLnBrk="1"/>
          <a:r>
            <a:rPr lang="ko-KR" altLang="en-US" sz="1200" b="1" dirty="0" smtClean="0">
              <a:solidFill>
                <a:srgbClr val="002060"/>
              </a:solidFill>
            </a:rPr>
            <a:t>관리자</a:t>
          </a:r>
          <a:endParaRPr lang="ko-KR" altLang="en-US" sz="1200" b="1" dirty="0">
            <a:solidFill>
              <a:srgbClr val="002060"/>
            </a:solidFill>
          </a:endParaRPr>
        </a:p>
      </dgm:t>
    </dgm:pt>
    <dgm:pt modelId="{E31FA4FF-F865-4AFD-8A04-AE2CCC203D4B}" type="parTrans" cxnId="{0CA6BFA7-E354-42C8-B643-0C1469C97DE8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6F47A1E7-8749-4DB2-8C79-E8923B0CF9F9}" type="sibTrans" cxnId="{0CA6BFA7-E354-42C8-B643-0C1469C97DE8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</a:endParaRPr>
        </a:p>
      </dgm:t>
    </dgm:pt>
    <dgm:pt modelId="{8CD58574-CEE9-4B50-9E3C-C8B0FBDE244F}" type="pres">
      <dgm:prSet presAssocID="{1D85B10D-D51C-43B0-8751-BFE8E19F7C2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FA70FE-EFF4-41B1-8DD7-B6087E7F2135}" type="pres">
      <dgm:prSet presAssocID="{0F2C859F-6648-4EE0-A038-BD45B4CE640D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BC02EEA-02CA-40E5-AF6C-73CAA5D4DD7C}" type="pres">
      <dgm:prSet presAssocID="{983E0441-CE32-4A37-872C-0FB22CA685C6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4798606-9928-467D-B209-B9E59E362C73}" type="pres">
      <dgm:prSet presAssocID="{983E0441-CE32-4A37-872C-0FB22CA685C6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9106B4A-2CB4-4A78-8955-ECCA67EF10BC}" type="pres">
      <dgm:prSet presAssocID="{9399B5D2-BB72-4919-8F68-9DC1A739153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448859-F1CC-4427-A326-C5A8A957FA6D}" type="pres">
      <dgm:prSet presAssocID="{D38F96F3-E77E-470E-957B-65E50259CD66}" presName="par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3F61FBE-5BD3-4858-A3FD-E9342EF17130}" type="pres">
      <dgm:prSet presAssocID="{D38F96F3-E77E-470E-957B-65E50259CD66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65EA25F-0E00-4A98-BA90-06B5B56720D1}" type="pres">
      <dgm:prSet presAssocID="{5C4F5735-75D0-47E4-959A-81268ED7622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9D7E8C-7476-4348-A5D9-8B77220A1178}" type="pres">
      <dgm:prSet presAssocID="{E31FA4FF-F865-4AFD-8A04-AE2CCC203D4B}" presName="par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58D1C38-3B9E-4E35-9465-D5CD429D18A0}" type="pres">
      <dgm:prSet presAssocID="{E31FA4FF-F865-4AFD-8A04-AE2CCC203D4B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CD9221-9E9F-4182-93FD-3D1DEA40E010}" type="pres">
      <dgm:prSet presAssocID="{B1C92A58-7C7C-4FD3-AA80-FDDAFE2B284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EBA7F84-4E7A-4A2D-B9BD-6155435C917B}" srcId="{0F2C859F-6648-4EE0-A038-BD45B4CE640D}" destId="{5C4F5735-75D0-47E4-959A-81268ED7622A}" srcOrd="1" destOrd="0" parTransId="{D38F96F3-E77E-470E-957B-65E50259CD66}" sibTransId="{9F013D4A-DF9C-4930-9281-B7A5DCD0F589}"/>
    <dgm:cxn modelId="{9338DD6F-2758-4F23-9897-DA360B38F4AA}" type="presOf" srcId="{D38F96F3-E77E-470E-957B-65E50259CD66}" destId="{63F61FBE-5BD3-4858-A3FD-E9342EF17130}" srcOrd="1" destOrd="0" presId="urn:microsoft.com/office/officeart/2005/8/layout/radial5"/>
    <dgm:cxn modelId="{BE3F29C5-6860-4879-943A-9D92535CEB30}" srcId="{0F2C859F-6648-4EE0-A038-BD45B4CE640D}" destId="{9399B5D2-BB72-4919-8F68-9DC1A739153A}" srcOrd="0" destOrd="0" parTransId="{983E0441-CE32-4A37-872C-0FB22CA685C6}" sibTransId="{FE808DD7-B735-4BAB-BD58-C6422094EA73}"/>
    <dgm:cxn modelId="{E7A095E0-9484-46F3-B97B-36143C4FE97E}" type="presOf" srcId="{9399B5D2-BB72-4919-8F68-9DC1A739153A}" destId="{69106B4A-2CB4-4A78-8955-ECCA67EF10BC}" srcOrd="0" destOrd="0" presId="urn:microsoft.com/office/officeart/2005/8/layout/radial5"/>
    <dgm:cxn modelId="{EABE6C2E-366C-42AB-BF86-D9AA9EF06386}" type="presOf" srcId="{983E0441-CE32-4A37-872C-0FB22CA685C6}" destId="{8BC02EEA-02CA-40E5-AF6C-73CAA5D4DD7C}" srcOrd="0" destOrd="0" presId="urn:microsoft.com/office/officeart/2005/8/layout/radial5"/>
    <dgm:cxn modelId="{0CA6BFA7-E354-42C8-B643-0C1469C97DE8}" srcId="{0F2C859F-6648-4EE0-A038-BD45B4CE640D}" destId="{B1C92A58-7C7C-4FD3-AA80-FDDAFE2B284D}" srcOrd="2" destOrd="0" parTransId="{E31FA4FF-F865-4AFD-8A04-AE2CCC203D4B}" sibTransId="{6F47A1E7-8749-4DB2-8C79-E8923B0CF9F9}"/>
    <dgm:cxn modelId="{F17DE154-70B8-4335-9933-326CABE2E116}" type="presOf" srcId="{983E0441-CE32-4A37-872C-0FB22CA685C6}" destId="{44798606-9928-467D-B209-B9E59E362C73}" srcOrd="1" destOrd="0" presId="urn:microsoft.com/office/officeart/2005/8/layout/radial5"/>
    <dgm:cxn modelId="{F7205109-54F7-4474-8FB5-C176E399E481}" type="presOf" srcId="{1D85B10D-D51C-43B0-8751-BFE8E19F7C20}" destId="{8CD58574-CEE9-4B50-9E3C-C8B0FBDE244F}" srcOrd="0" destOrd="0" presId="urn:microsoft.com/office/officeart/2005/8/layout/radial5"/>
    <dgm:cxn modelId="{2667BA47-6B5A-4843-A628-4503306EF8D4}" type="presOf" srcId="{0F2C859F-6648-4EE0-A038-BD45B4CE640D}" destId="{81FA70FE-EFF4-41B1-8DD7-B6087E7F2135}" srcOrd="0" destOrd="0" presId="urn:microsoft.com/office/officeart/2005/8/layout/radial5"/>
    <dgm:cxn modelId="{A82C0B61-29FB-4E27-88FA-2D8D408FC0E2}" type="presOf" srcId="{5C4F5735-75D0-47E4-959A-81268ED7622A}" destId="{165EA25F-0E00-4A98-BA90-06B5B56720D1}" srcOrd="0" destOrd="0" presId="urn:microsoft.com/office/officeart/2005/8/layout/radial5"/>
    <dgm:cxn modelId="{2A40D0DF-50C3-41A1-BB63-81D13E176506}" type="presOf" srcId="{D38F96F3-E77E-470E-957B-65E50259CD66}" destId="{B7448859-F1CC-4427-A326-C5A8A957FA6D}" srcOrd="0" destOrd="0" presId="urn:microsoft.com/office/officeart/2005/8/layout/radial5"/>
    <dgm:cxn modelId="{81410150-8ED6-46CA-BE50-EFFB2A2541AE}" type="presOf" srcId="{B1C92A58-7C7C-4FD3-AA80-FDDAFE2B284D}" destId="{0DCD9221-9E9F-4182-93FD-3D1DEA40E010}" srcOrd="0" destOrd="0" presId="urn:microsoft.com/office/officeart/2005/8/layout/radial5"/>
    <dgm:cxn modelId="{EAEED58A-1C80-4D23-98CA-1FBB61F1548D}" srcId="{1D85B10D-D51C-43B0-8751-BFE8E19F7C20}" destId="{0F2C859F-6648-4EE0-A038-BD45B4CE640D}" srcOrd="0" destOrd="0" parTransId="{9C1AC192-2FB2-4B4D-B150-046369E34FEB}" sibTransId="{AAB9F23A-96DB-4D38-915F-15501B21D64D}"/>
    <dgm:cxn modelId="{338D4C23-1023-40DB-A41E-20B854749437}" type="presOf" srcId="{E31FA4FF-F865-4AFD-8A04-AE2CCC203D4B}" destId="{658D1C38-3B9E-4E35-9465-D5CD429D18A0}" srcOrd="1" destOrd="0" presId="urn:microsoft.com/office/officeart/2005/8/layout/radial5"/>
    <dgm:cxn modelId="{ED8C3DD2-5244-4437-8BCA-81FA7CCD4AE1}" type="presOf" srcId="{E31FA4FF-F865-4AFD-8A04-AE2CCC203D4B}" destId="{949D7E8C-7476-4348-A5D9-8B77220A1178}" srcOrd="0" destOrd="0" presId="urn:microsoft.com/office/officeart/2005/8/layout/radial5"/>
    <dgm:cxn modelId="{C1BACBAB-724B-45B9-BA73-22DC68E59D57}" type="presParOf" srcId="{8CD58574-CEE9-4B50-9E3C-C8B0FBDE244F}" destId="{81FA70FE-EFF4-41B1-8DD7-B6087E7F2135}" srcOrd="0" destOrd="0" presId="urn:microsoft.com/office/officeart/2005/8/layout/radial5"/>
    <dgm:cxn modelId="{676D8059-7166-4A70-AA71-E3E308ED1576}" type="presParOf" srcId="{8CD58574-CEE9-4B50-9E3C-C8B0FBDE244F}" destId="{8BC02EEA-02CA-40E5-AF6C-73CAA5D4DD7C}" srcOrd="1" destOrd="0" presId="urn:microsoft.com/office/officeart/2005/8/layout/radial5"/>
    <dgm:cxn modelId="{C08A787E-5866-4FDE-815E-437800AFB02E}" type="presParOf" srcId="{8BC02EEA-02CA-40E5-AF6C-73CAA5D4DD7C}" destId="{44798606-9928-467D-B209-B9E59E362C73}" srcOrd="0" destOrd="0" presId="urn:microsoft.com/office/officeart/2005/8/layout/radial5"/>
    <dgm:cxn modelId="{17CBE480-F1E3-433D-9224-E6D6B9C18115}" type="presParOf" srcId="{8CD58574-CEE9-4B50-9E3C-C8B0FBDE244F}" destId="{69106B4A-2CB4-4A78-8955-ECCA67EF10BC}" srcOrd="2" destOrd="0" presId="urn:microsoft.com/office/officeart/2005/8/layout/radial5"/>
    <dgm:cxn modelId="{2DA1869E-FAE4-4447-B1C3-D532F3F7372D}" type="presParOf" srcId="{8CD58574-CEE9-4B50-9E3C-C8B0FBDE244F}" destId="{B7448859-F1CC-4427-A326-C5A8A957FA6D}" srcOrd="3" destOrd="0" presId="urn:microsoft.com/office/officeart/2005/8/layout/radial5"/>
    <dgm:cxn modelId="{FB0FA0C8-1B63-4F6A-BDF6-E0B1DC6EC049}" type="presParOf" srcId="{B7448859-F1CC-4427-A326-C5A8A957FA6D}" destId="{63F61FBE-5BD3-4858-A3FD-E9342EF17130}" srcOrd="0" destOrd="0" presId="urn:microsoft.com/office/officeart/2005/8/layout/radial5"/>
    <dgm:cxn modelId="{8BABAF2D-E78F-458E-8F5E-8F39FCFD25B4}" type="presParOf" srcId="{8CD58574-CEE9-4B50-9E3C-C8B0FBDE244F}" destId="{165EA25F-0E00-4A98-BA90-06B5B56720D1}" srcOrd="4" destOrd="0" presId="urn:microsoft.com/office/officeart/2005/8/layout/radial5"/>
    <dgm:cxn modelId="{01279DC0-5E05-4A65-A8FC-EBC1AA0EB2FA}" type="presParOf" srcId="{8CD58574-CEE9-4B50-9E3C-C8B0FBDE244F}" destId="{949D7E8C-7476-4348-A5D9-8B77220A1178}" srcOrd="5" destOrd="0" presId="urn:microsoft.com/office/officeart/2005/8/layout/radial5"/>
    <dgm:cxn modelId="{2CBB4D23-8B8A-41BB-ACC3-339086EBED6F}" type="presParOf" srcId="{949D7E8C-7476-4348-A5D9-8B77220A1178}" destId="{658D1C38-3B9E-4E35-9465-D5CD429D18A0}" srcOrd="0" destOrd="0" presId="urn:microsoft.com/office/officeart/2005/8/layout/radial5"/>
    <dgm:cxn modelId="{3B502AB5-C91E-4CD1-A535-4D26E6C4928B}" type="presParOf" srcId="{8CD58574-CEE9-4B50-9E3C-C8B0FBDE244F}" destId="{0DCD9221-9E9F-4182-93FD-3D1DEA40E010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A70FE-EFF4-41B1-8DD7-B6087E7F2135}">
      <dsp:nvSpPr>
        <dsp:cNvPr id="0" name=""/>
        <dsp:cNvSpPr/>
      </dsp:nvSpPr>
      <dsp:spPr>
        <a:xfrm>
          <a:off x="1446207" y="1598296"/>
          <a:ext cx="1140032" cy="1140032"/>
        </a:xfrm>
        <a:prstGeom prst="ellipse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smtClean="0">
              <a:solidFill>
                <a:srgbClr val="002060"/>
              </a:solidFill>
            </a:rPr>
            <a:t>마인드맵 </a:t>
          </a:r>
          <a:endParaRPr lang="en-US" altLang="ko-KR" sz="1600" b="1" kern="1200" smtClean="0">
            <a:solidFill>
              <a:srgbClr val="002060"/>
            </a:solidFill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smtClean="0">
              <a:solidFill>
                <a:srgbClr val="002060"/>
              </a:solidFill>
            </a:rPr>
            <a:t>작성</a:t>
          </a:r>
          <a:endParaRPr lang="ko-KR" altLang="en-US" sz="1600" b="1" kern="1200" dirty="0">
            <a:solidFill>
              <a:srgbClr val="002060"/>
            </a:solidFill>
          </a:endParaRPr>
        </a:p>
      </dsp:txBody>
      <dsp:txXfrm>
        <a:off x="1613161" y="1765250"/>
        <a:ext cx="806124" cy="806124"/>
      </dsp:txXfrm>
    </dsp:sp>
    <dsp:sp modelId="{8BC02EEA-02CA-40E5-AF6C-73CAA5D4DD7C}">
      <dsp:nvSpPr>
        <dsp:cNvPr id="0" name=""/>
        <dsp:cNvSpPr/>
      </dsp:nvSpPr>
      <dsp:spPr>
        <a:xfrm rot="16200000">
          <a:off x="1895363" y="1183293"/>
          <a:ext cx="241721" cy="3876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b="1" kern="1200">
            <a:solidFill>
              <a:srgbClr val="002060"/>
            </a:solidFill>
          </a:endParaRPr>
        </a:p>
      </dsp:txBody>
      <dsp:txXfrm>
        <a:off x="1931621" y="1297073"/>
        <a:ext cx="169205" cy="232567"/>
      </dsp:txXfrm>
    </dsp:sp>
    <dsp:sp modelId="{69106B4A-2CB4-4A78-8955-ECCA67EF10BC}">
      <dsp:nvSpPr>
        <dsp:cNvPr id="0" name=""/>
        <dsp:cNvSpPr/>
      </dsp:nvSpPr>
      <dsp:spPr>
        <a:xfrm>
          <a:off x="1446207" y="2186"/>
          <a:ext cx="1140032" cy="1140032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smtClean="0">
              <a:solidFill>
                <a:srgbClr val="002060"/>
              </a:solidFill>
            </a:rPr>
            <a:t>사용자</a:t>
          </a:r>
          <a:endParaRPr lang="en-US" altLang="ko-KR" sz="1200" b="1" kern="1200" smtClean="0">
            <a:solidFill>
              <a:srgbClr val="002060"/>
            </a:solidFill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smtClean="0">
              <a:solidFill>
                <a:srgbClr val="002060"/>
              </a:solidFill>
            </a:rPr>
            <a:t>(</a:t>
          </a:r>
          <a:r>
            <a:rPr lang="ko-KR" altLang="en-US" sz="1200" b="1" kern="1200" smtClean="0">
              <a:solidFill>
                <a:srgbClr val="002060"/>
              </a:solidFill>
            </a:rPr>
            <a:t>회원</a:t>
          </a:r>
          <a:r>
            <a:rPr lang="en-US" altLang="ko-KR" sz="1200" b="1" kern="1200" smtClean="0">
              <a:solidFill>
                <a:srgbClr val="002060"/>
              </a:solidFill>
            </a:rPr>
            <a:t>)</a:t>
          </a:r>
          <a:endParaRPr lang="ko-KR" altLang="en-US" sz="1200" b="1" kern="1200" dirty="0">
            <a:solidFill>
              <a:srgbClr val="002060"/>
            </a:solidFill>
          </a:endParaRPr>
        </a:p>
      </dsp:txBody>
      <dsp:txXfrm>
        <a:off x="1613161" y="169140"/>
        <a:ext cx="806124" cy="806124"/>
      </dsp:txXfrm>
    </dsp:sp>
    <dsp:sp modelId="{B7448859-F1CC-4427-A326-C5A8A957FA6D}">
      <dsp:nvSpPr>
        <dsp:cNvPr id="0" name=""/>
        <dsp:cNvSpPr/>
      </dsp:nvSpPr>
      <dsp:spPr>
        <a:xfrm rot="1800000">
          <a:off x="2580574" y="2370114"/>
          <a:ext cx="241721" cy="3876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87556"/>
            <a:satOff val="-3464"/>
            <a:lumOff val="160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b="1" kern="1200">
            <a:solidFill>
              <a:srgbClr val="002060"/>
            </a:solidFill>
          </a:endParaRPr>
        </a:p>
      </dsp:txBody>
      <dsp:txXfrm>
        <a:off x="2585432" y="2429507"/>
        <a:ext cx="169205" cy="232567"/>
      </dsp:txXfrm>
    </dsp:sp>
    <dsp:sp modelId="{165EA25F-0E00-4A98-BA90-06B5B56720D1}">
      <dsp:nvSpPr>
        <dsp:cNvPr id="0" name=""/>
        <dsp:cNvSpPr/>
      </dsp:nvSpPr>
      <dsp:spPr>
        <a:xfrm>
          <a:off x="2828479" y="2396351"/>
          <a:ext cx="1140032" cy="1140032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smtClean="0">
              <a:solidFill>
                <a:srgbClr val="002060"/>
              </a:solidFill>
            </a:rPr>
            <a:t>사용자</a:t>
          </a:r>
          <a:endParaRPr lang="en-US" altLang="ko-KR" sz="1200" b="1" kern="1200" smtClean="0">
            <a:solidFill>
              <a:srgbClr val="002060"/>
            </a:solidFill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smtClean="0">
              <a:solidFill>
                <a:srgbClr val="002060"/>
              </a:solidFill>
            </a:rPr>
            <a:t>(</a:t>
          </a:r>
          <a:r>
            <a:rPr lang="ko-KR" altLang="en-US" sz="1200" b="1" kern="1200" smtClean="0">
              <a:solidFill>
                <a:srgbClr val="002060"/>
              </a:solidFill>
            </a:rPr>
            <a:t>비회원</a:t>
          </a:r>
          <a:r>
            <a:rPr lang="en-US" altLang="ko-KR" sz="1200" b="1" kern="1200" smtClean="0">
              <a:solidFill>
                <a:srgbClr val="002060"/>
              </a:solidFill>
            </a:rPr>
            <a:t>)</a:t>
          </a:r>
          <a:endParaRPr lang="ko-KR" altLang="en-US" sz="1200" b="1" kern="1200" dirty="0">
            <a:solidFill>
              <a:srgbClr val="002060"/>
            </a:solidFill>
          </a:endParaRPr>
        </a:p>
      </dsp:txBody>
      <dsp:txXfrm>
        <a:off x="2995433" y="2563305"/>
        <a:ext cx="806124" cy="806124"/>
      </dsp:txXfrm>
    </dsp:sp>
    <dsp:sp modelId="{949D7E8C-7476-4348-A5D9-8B77220A1178}">
      <dsp:nvSpPr>
        <dsp:cNvPr id="0" name=""/>
        <dsp:cNvSpPr/>
      </dsp:nvSpPr>
      <dsp:spPr>
        <a:xfrm rot="9000000">
          <a:off x="1210151" y="2370114"/>
          <a:ext cx="241721" cy="3876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75112"/>
            <a:satOff val="-6927"/>
            <a:lumOff val="321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b="1" kern="1200">
            <a:solidFill>
              <a:srgbClr val="002060"/>
            </a:solidFill>
          </a:endParaRPr>
        </a:p>
      </dsp:txBody>
      <dsp:txXfrm rot="10800000">
        <a:off x="1277809" y="2429507"/>
        <a:ext cx="169205" cy="232567"/>
      </dsp:txXfrm>
    </dsp:sp>
    <dsp:sp modelId="{0DCD9221-9E9F-4182-93FD-3D1DEA40E010}">
      <dsp:nvSpPr>
        <dsp:cNvPr id="0" name=""/>
        <dsp:cNvSpPr/>
      </dsp:nvSpPr>
      <dsp:spPr>
        <a:xfrm>
          <a:off x="63935" y="2396351"/>
          <a:ext cx="1140032" cy="1140032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solidFill>
                <a:srgbClr val="002060"/>
              </a:solidFill>
            </a:rPr>
            <a:t>관리자</a:t>
          </a:r>
          <a:endParaRPr lang="ko-KR" altLang="en-US" sz="1200" b="1" kern="1200" dirty="0">
            <a:solidFill>
              <a:srgbClr val="002060"/>
            </a:solidFill>
          </a:endParaRPr>
        </a:p>
      </dsp:txBody>
      <dsp:txXfrm>
        <a:off x="230889" y="2563305"/>
        <a:ext cx="806124" cy="806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D9A74-E1D6-40F2-AF8A-5EF397CF4C6D}" type="datetimeFigureOut">
              <a:rPr lang="ko-KR" altLang="en-US" smtClean="0"/>
              <a:pPr/>
              <a:t>2017-03-03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8EDF8-7655-4135-8A6D-16351A63A6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 userDrawn="1"/>
        </p:nvGrpSpPr>
        <p:grpSpPr>
          <a:xfrm rot="21098560">
            <a:off x="292997" y="2048100"/>
            <a:ext cx="3783167" cy="2403187"/>
            <a:chOff x="666720" y="2214554"/>
            <a:chExt cx="2643206" cy="1785950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666720" y="2214554"/>
              <a:ext cx="2643206" cy="1785950"/>
              <a:chOff x="6596074" y="1857364"/>
              <a:chExt cx="3786214" cy="2214578"/>
            </a:xfrm>
          </p:grpSpPr>
          <p:pic>
            <p:nvPicPr>
              <p:cNvPr id="4" name="그림 3" descr="모니터.jpg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96074" y="1857364"/>
                <a:ext cx="3786214" cy="2214578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 userDrawn="1"/>
            </p:nvSpPr>
            <p:spPr>
              <a:xfrm>
                <a:off x="6738950" y="2000240"/>
                <a:ext cx="3500462" cy="19288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74" name="Picture 2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23910" y="2386201"/>
              <a:ext cx="1285884" cy="1399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81166" y="3183794"/>
              <a:ext cx="928694" cy="602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배경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8" y="-32792"/>
            <a:ext cx="9905182" cy="6857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3" b="13867" l="10000" r="100000">
                        <a14:foregroundMark x1="94700" y1="8200" x2="94700" y2="8200"/>
                        <a14:backgroundMark x1="96850" y1="9533" x2="96850" y2="9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526"/>
          <a:stretch/>
        </p:blipFill>
        <p:spPr>
          <a:xfrm flipH="1">
            <a:off x="0" y="858579"/>
            <a:ext cx="8121352" cy="1068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550"/>
            <a:ext cx="9915525" cy="68595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8467" y="987939"/>
            <a:ext cx="9905999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 userDrawn="1"/>
        </p:nvSpPr>
        <p:spPr>
          <a:xfrm>
            <a:off x="3167050" y="1857364"/>
            <a:ext cx="6738950" cy="142876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367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8" y="0"/>
            <a:ext cx="9911928" cy="6856183"/>
          </a:xfrm>
          <a:prstGeom prst="rect">
            <a:avLst/>
          </a:prstGeom>
        </p:spPr>
      </p:pic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3793728" y="6487204"/>
            <a:ext cx="2311400" cy="2347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98BED-8FA3-4959-A988-EFFC50ACBFFD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F52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5F52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자유형 6"/>
          <p:cNvSpPr/>
          <p:nvPr userDrawn="1"/>
        </p:nvSpPr>
        <p:spPr>
          <a:xfrm>
            <a:off x="0" y="6724650"/>
            <a:ext cx="9906000" cy="133350"/>
          </a:xfrm>
          <a:custGeom>
            <a:avLst/>
            <a:gdLst>
              <a:gd name="connsiteX0" fmla="*/ 0 w 9906000"/>
              <a:gd name="connsiteY0" fmla="*/ 0 h 260648"/>
              <a:gd name="connsiteX1" fmla="*/ 9906000 w 9906000"/>
              <a:gd name="connsiteY1" fmla="*/ 0 h 260648"/>
              <a:gd name="connsiteX2" fmla="*/ 9906000 w 9906000"/>
              <a:gd name="connsiteY2" fmla="*/ 260648 h 260648"/>
              <a:gd name="connsiteX3" fmla="*/ 0 w 9906000"/>
              <a:gd name="connsiteY3" fmla="*/ 260648 h 260648"/>
              <a:gd name="connsiteX4" fmla="*/ 0 w 9906000"/>
              <a:gd name="connsiteY4" fmla="*/ 0 h 26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0" h="260648">
                <a:moveTo>
                  <a:pt x="0" y="0"/>
                </a:moveTo>
                <a:lnTo>
                  <a:pt x="9906000" y="0"/>
                </a:lnTo>
                <a:lnTo>
                  <a:pt x="9906000" y="260648"/>
                </a:lnTo>
                <a:lnTo>
                  <a:pt x="0" y="2606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1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&#47116;&#53552;&#52852;&#49884;&#49828;&#53596;_UI&#49884;&#50504;_CoolCuy/UI&#49444;&#44228;%5b&#49324;&#50857;&#51088;&#54168;&#51060;&#51648;%5d&#51228;&#52636;_CoolCuy.pdf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software.naver.com/software/fontList.nhn?categoryId=I0000000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&#47116;&#53552;&#52852;&#49884;&#49828;&#53596;_&#48708;&#51204;&#47928;&#49436;/1.%20&#54532;&#47196;&#51229;&#53944;%20&#48708;&#51204;%20&#47928;&#49436;(&#47116;&#53944;&#52852;%20&#44288;&#47532;%20&#49884;&#49828;&#53596;-&#53224;&#44032;&#51060;)(17.02.15).docx" TargetMode="External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s://github.com/star1032/coolcuyProject.git" TargetMode="Externa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&#47116;&#53552;&#52852;&#49884;&#49828;&#53596;_&#52488;&#44592;&#50836;&#44396;&#49324;&#54637;(&#47560;&#51064;&#46300;&#47605;)/&#52488;&#44592;%20&#50836;&#44396;&#49324;&#54637;%20v3(&#47560;&#51064;&#46300;&#47605;)-Cool%20cuy.jp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889104" y="263865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36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소망 M" pitchFamily="18" charset="-127"/>
                <a:ea typeface="한컴 소망 M" pitchFamily="18" charset="-127"/>
                <a:cs typeface="Arial" pitchFamily="34" charset="0"/>
              </a:rPr>
              <a:t>렌트카관리시스템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한컴 소망 M" pitchFamily="18" charset="-127"/>
              <a:ea typeface="한컴 소망 M" pitchFamily="18" charset="-127"/>
              <a:cs typeface="Arial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792760" y="2209166"/>
            <a:ext cx="7162573" cy="427746"/>
            <a:chOff x="2460903" y="1921106"/>
            <a:chExt cx="7162573" cy="427746"/>
          </a:xfrm>
        </p:grpSpPr>
        <p:grpSp>
          <p:nvGrpSpPr>
            <p:cNvPr id="42" name="그룹 41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4" name="직선 연결선 43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그룹 44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50" name="자유형 49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</a:endParaRPr>
                  </a:p>
                </p:txBody>
              </p:sp>
            </p:grpSp>
            <p:grpSp>
              <p:nvGrpSpPr>
                <p:cNvPr id="47" name="그룹 46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8" name="자유형 47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49" name="자유형 48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</a:endParaRPr>
                  </a:p>
                </p:txBody>
              </p:sp>
            </p:grpSp>
          </p:grpSp>
        </p:grpSp>
        <p:sp>
          <p:nvSpPr>
            <p:cNvPr id="43" name="TextBox 42"/>
            <p:cNvSpPr txBox="1"/>
            <p:nvPr/>
          </p:nvSpPr>
          <p:spPr>
            <a:xfrm>
              <a:off x="4218350" y="1921106"/>
              <a:ext cx="755336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2017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7185248" y="4869160"/>
            <a:ext cx="2520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Cool </a:t>
            </a: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Cuy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비즈니스 모델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Initial Class Diagram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73869" y="1128993"/>
            <a:ext cx="1944216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Stackeholders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이해당사자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2582" y="2456892"/>
            <a:ext cx="1606790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Member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5209" y="2151938"/>
            <a:ext cx="1606790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Other</a:t>
            </a:r>
          </a:p>
          <a:p>
            <a:pPr algn="ctr"/>
            <a:r>
              <a:rPr lang="en-US" altLang="ko-K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Stackeholders</a:t>
            </a:r>
            <a:endParaRPr lang="en-US" altLang="ko-KR" sz="1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altLang="ko-K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ko-KR" alt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비회원</a:t>
            </a:r>
            <a:r>
              <a:rPr lang="en-US" altLang="ko-K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353961" y="2151938"/>
            <a:ext cx="1606790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Manager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15618" y="4674705"/>
            <a:ext cx="1460718" cy="8929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General</a:t>
            </a:r>
          </a:p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Member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22341" y="4684555"/>
            <a:ext cx="1460718" cy="8929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VIP</a:t>
            </a:r>
          </a:p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Member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54889" y="4674705"/>
            <a:ext cx="1460718" cy="8929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New</a:t>
            </a:r>
          </a:p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Member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8" name="직선 연결선 17"/>
          <p:cNvCxnSpPr>
            <a:stCxn id="7" idx="1"/>
            <a:endCxn id="9" idx="0"/>
          </p:cNvCxnSpPr>
          <p:nvPr/>
        </p:nvCxnSpPr>
        <p:spPr>
          <a:xfrm flipH="1">
            <a:off x="1388604" y="1433947"/>
            <a:ext cx="2385265" cy="71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7" idx="2"/>
            <a:endCxn id="8" idx="0"/>
          </p:cNvCxnSpPr>
          <p:nvPr/>
        </p:nvCxnSpPr>
        <p:spPr>
          <a:xfrm>
            <a:off x="4745977" y="1738901"/>
            <a:ext cx="0" cy="71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  <a:endCxn id="10" idx="0"/>
          </p:cNvCxnSpPr>
          <p:nvPr/>
        </p:nvCxnSpPr>
        <p:spPr>
          <a:xfrm>
            <a:off x="5718085" y="1433947"/>
            <a:ext cx="2439271" cy="71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8" idx="2"/>
          </p:cNvCxnSpPr>
          <p:nvPr/>
        </p:nvCxnSpPr>
        <p:spPr>
          <a:xfrm>
            <a:off x="4745977" y="3066800"/>
            <a:ext cx="0" cy="73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15" idx="0"/>
          </p:cNvCxnSpPr>
          <p:nvPr/>
        </p:nvCxnSpPr>
        <p:spPr>
          <a:xfrm flipH="1">
            <a:off x="2252700" y="3356992"/>
            <a:ext cx="2493277" cy="132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4" idx="0"/>
          </p:cNvCxnSpPr>
          <p:nvPr/>
        </p:nvCxnSpPr>
        <p:spPr>
          <a:xfrm>
            <a:off x="4745977" y="3356992"/>
            <a:ext cx="0" cy="131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16" idx="0"/>
          </p:cNvCxnSpPr>
          <p:nvPr/>
        </p:nvCxnSpPr>
        <p:spPr>
          <a:xfrm>
            <a:off x="4745977" y="3356992"/>
            <a:ext cx="2439271" cy="131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393160" y="3429000"/>
            <a:ext cx="1606790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Manager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242754" y="3429000"/>
            <a:ext cx="1606790" cy="6099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Branch </a:t>
            </a:r>
            <a:r>
              <a:rPr lang="en-US" altLang="ko-KR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Mng</a:t>
            </a:r>
            <a:endParaRPr lang="en-US" altLang="ko-K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지점관리자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21" name="직선 연결선 20"/>
          <p:cNvCxnSpPr>
            <a:stCxn id="10" idx="2"/>
            <a:endCxn id="27" idx="0"/>
          </p:cNvCxnSpPr>
          <p:nvPr/>
        </p:nvCxnSpPr>
        <p:spPr>
          <a:xfrm>
            <a:off x="8157356" y="2761846"/>
            <a:ext cx="888793" cy="667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0" idx="2"/>
            <a:endCxn id="25" idx="0"/>
          </p:cNvCxnSpPr>
          <p:nvPr/>
        </p:nvCxnSpPr>
        <p:spPr>
          <a:xfrm flipH="1">
            <a:off x="7196555" y="2761846"/>
            <a:ext cx="960801" cy="667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9530" y="1000108"/>
            <a:ext cx="5801364" cy="5357850"/>
            <a:chOff x="508958" y="1000108"/>
            <a:chExt cx="5801364" cy="535785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5282" y="1000108"/>
              <a:ext cx="5625348" cy="5328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508958" y="1071546"/>
              <a:ext cx="5801364" cy="528641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381232" y="1071546"/>
            <a:ext cx="5500726" cy="5286412"/>
            <a:chOff x="2381232" y="1071546"/>
            <a:chExt cx="5500726" cy="5286412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81232" y="1116608"/>
              <a:ext cx="5454000" cy="5098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2381232" y="1071546"/>
              <a:ext cx="5500726" cy="528641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95744" y="1069676"/>
            <a:ext cx="5643602" cy="5288282"/>
            <a:chOff x="3809992" y="1069676"/>
            <a:chExt cx="5643602" cy="5288282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72125" y="1069676"/>
              <a:ext cx="5510031" cy="5258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직사각형 8"/>
            <p:cNvSpPr/>
            <p:nvPr/>
          </p:nvSpPr>
          <p:spPr>
            <a:xfrm>
              <a:off x="3809992" y="1071546"/>
              <a:ext cx="5643602" cy="528641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비즈니스 모델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Use Case Diagram (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L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evel 1)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비즈니스 모델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Activity Diagram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1252027" y="874468"/>
            <a:ext cx="7401947" cy="5634626"/>
            <a:chOff x="1223461" y="836713"/>
            <a:chExt cx="7401947" cy="5634626"/>
          </a:xfrm>
        </p:grpSpPr>
        <p:cxnSp>
          <p:nvCxnSpPr>
            <p:cNvPr id="28" name="직선 화살표 연결선 27"/>
            <p:cNvCxnSpPr>
              <a:stCxn id="5" idx="4"/>
              <a:endCxn id="8" idx="0"/>
            </p:cNvCxnSpPr>
            <p:nvPr/>
          </p:nvCxnSpPr>
          <p:spPr>
            <a:xfrm>
              <a:off x="4403266" y="1010482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8" idx="2"/>
              <a:endCxn id="9" idx="0"/>
            </p:cNvCxnSpPr>
            <p:nvPr/>
          </p:nvCxnSpPr>
          <p:spPr>
            <a:xfrm>
              <a:off x="4403266" y="1508400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9" idx="2"/>
            </p:cNvCxnSpPr>
            <p:nvPr/>
          </p:nvCxnSpPr>
          <p:spPr>
            <a:xfrm>
              <a:off x="4403266" y="2006318"/>
              <a:ext cx="1" cy="355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2"/>
              <a:endCxn id="13" idx="0"/>
            </p:cNvCxnSpPr>
            <p:nvPr/>
          </p:nvCxnSpPr>
          <p:spPr>
            <a:xfrm>
              <a:off x="4403266" y="2504236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2"/>
              <a:endCxn id="14" idx="0"/>
            </p:cNvCxnSpPr>
            <p:nvPr/>
          </p:nvCxnSpPr>
          <p:spPr>
            <a:xfrm>
              <a:off x="4403266" y="3002154"/>
              <a:ext cx="1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4" idx="2"/>
              <a:endCxn id="19" idx="0"/>
            </p:cNvCxnSpPr>
            <p:nvPr/>
          </p:nvCxnSpPr>
          <p:spPr>
            <a:xfrm>
              <a:off x="4403267" y="3500072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19" idx="3"/>
              <a:endCxn id="20" idx="3"/>
            </p:cNvCxnSpPr>
            <p:nvPr/>
          </p:nvCxnSpPr>
          <p:spPr>
            <a:xfrm>
              <a:off x="4808831" y="3911106"/>
              <a:ext cx="1099294" cy="526880"/>
            </a:xfrm>
            <a:prstGeom prst="bentConnector3">
              <a:avLst>
                <a:gd name="adj1" fmla="val 12079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19" idx="1"/>
              <a:endCxn id="20" idx="1"/>
            </p:cNvCxnSpPr>
            <p:nvPr/>
          </p:nvCxnSpPr>
          <p:spPr>
            <a:xfrm rot="10800000" flipV="1">
              <a:off x="2864768" y="3911106"/>
              <a:ext cx="1132934" cy="526880"/>
            </a:xfrm>
            <a:prstGeom prst="bentConnector3">
              <a:avLst>
                <a:gd name="adj1" fmla="val 12017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4240229" y="836713"/>
              <a:ext cx="326074" cy="173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642427" y="1276709"/>
              <a:ext cx="1521678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메인 접속</a:t>
              </a:r>
              <a:endParaRPr lang="ko-KR" altLang="en-US" sz="11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642427" y="1774627"/>
              <a:ext cx="1521678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로그인</a:t>
              </a:r>
              <a:endParaRPr lang="ko-KR" altLang="en-US" sz="11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642427" y="2272545"/>
              <a:ext cx="1521678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예약페이지</a:t>
              </a:r>
              <a:endParaRPr lang="ko-KR" altLang="en-US" sz="11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642427" y="2770463"/>
              <a:ext cx="1521678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지점조회</a:t>
              </a:r>
              <a:endParaRPr lang="ko-KR" altLang="en-US" sz="11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107381" y="3268381"/>
              <a:ext cx="2591772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대여가능 차량 조회</a:t>
              </a:r>
              <a:endParaRPr lang="ko-KR" altLang="en-US" sz="1100" b="1" dirty="0"/>
            </a:p>
          </p:txBody>
        </p:sp>
        <p:sp>
          <p:nvSpPr>
            <p:cNvPr id="19" name="순서도: 판단 18"/>
            <p:cNvSpPr/>
            <p:nvPr/>
          </p:nvSpPr>
          <p:spPr>
            <a:xfrm>
              <a:off x="3997702" y="3766299"/>
              <a:ext cx="811129" cy="28961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64768" y="4322140"/>
              <a:ext cx="3043357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결제페이지</a:t>
              </a:r>
              <a:r>
                <a:rPr lang="en-US" altLang="ko-KR" sz="1100" b="1" dirty="0" smtClean="0"/>
                <a:t>/</a:t>
              </a:r>
              <a:r>
                <a:rPr lang="ko-KR" altLang="en-US" sz="1100" b="1" dirty="0" smtClean="0"/>
                <a:t>카드 조회</a:t>
              </a:r>
              <a:endParaRPr lang="ko-KR" altLang="en-US" sz="1100" b="1" dirty="0"/>
            </a:p>
          </p:txBody>
        </p:sp>
        <p:sp>
          <p:nvSpPr>
            <p:cNvPr id="21" name="순서도: 판단 20"/>
            <p:cNvSpPr/>
            <p:nvPr/>
          </p:nvSpPr>
          <p:spPr>
            <a:xfrm>
              <a:off x="3997702" y="4830191"/>
              <a:ext cx="811129" cy="28961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289322" y="5301729"/>
              <a:ext cx="2227890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예약등록</a:t>
              </a:r>
              <a:r>
                <a:rPr lang="en-US" altLang="ko-KR" sz="1100" b="1" dirty="0" smtClean="0"/>
                <a:t>/</a:t>
              </a:r>
              <a:r>
                <a:rPr lang="ko-KR" altLang="en-US" sz="1100" b="1" dirty="0" smtClean="0"/>
                <a:t>결제등록</a:t>
              </a:r>
              <a:endParaRPr lang="ko-KR" altLang="en-US" sz="11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66344" y="5799647"/>
              <a:ext cx="1673846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예약정보조회</a:t>
              </a:r>
              <a:endParaRPr lang="ko-KR" altLang="en-US" sz="1100" b="1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4240229" y="6297570"/>
              <a:ext cx="326074" cy="173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7103730" y="4859153"/>
              <a:ext cx="1521678" cy="23169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카드등</a:t>
              </a:r>
              <a:r>
                <a:rPr lang="ko-KR" altLang="en-US" sz="1100" b="1" dirty="0"/>
                <a:t>록</a:t>
              </a:r>
            </a:p>
          </p:txBody>
        </p:sp>
        <p:cxnSp>
          <p:nvCxnSpPr>
            <p:cNvPr id="62" name="직선 화살표 연결선 61"/>
            <p:cNvCxnSpPr>
              <a:stCxn id="20" idx="2"/>
              <a:endCxn id="21" idx="0"/>
            </p:cNvCxnSpPr>
            <p:nvPr/>
          </p:nvCxnSpPr>
          <p:spPr>
            <a:xfrm>
              <a:off x="4386447" y="4553831"/>
              <a:ext cx="16820" cy="276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21" idx="2"/>
              <a:endCxn id="22" idx="0"/>
            </p:cNvCxnSpPr>
            <p:nvPr/>
          </p:nvCxnSpPr>
          <p:spPr>
            <a:xfrm>
              <a:off x="4403267" y="5119805"/>
              <a:ext cx="0" cy="1819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22" idx="2"/>
              <a:endCxn id="23" idx="0"/>
            </p:cNvCxnSpPr>
            <p:nvPr/>
          </p:nvCxnSpPr>
          <p:spPr>
            <a:xfrm>
              <a:off x="4403267" y="5533420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23" idx="2"/>
              <a:endCxn id="26" idx="0"/>
            </p:cNvCxnSpPr>
            <p:nvPr/>
          </p:nvCxnSpPr>
          <p:spPr>
            <a:xfrm flipH="1">
              <a:off x="4403266" y="6031338"/>
              <a:ext cx="1" cy="266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21" idx="3"/>
              <a:endCxn id="60" idx="1"/>
            </p:cNvCxnSpPr>
            <p:nvPr/>
          </p:nvCxnSpPr>
          <p:spPr>
            <a:xfrm>
              <a:off x="4808831" y="4974998"/>
              <a:ext cx="22948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>
              <a:stCxn id="60" idx="0"/>
            </p:cNvCxnSpPr>
            <p:nvPr/>
          </p:nvCxnSpPr>
          <p:spPr>
            <a:xfrm rot="16200000" flipV="1">
              <a:off x="6673889" y="3668472"/>
              <a:ext cx="305322" cy="207603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4465816" y="984363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URL</a:t>
              </a:r>
              <a:r>
                <a:rPr lang="ko-KR" altLang="en-US" sz="800" dirty="0" smtClean="0"/>
                <a:t>입</a:t>
              </a:r>
              <a:r>
                <a:rPr lang="ko-KR" altLang="en-US" sz="800" dirty="0"/>
                <a:t>력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425745" y="1557372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로그인 정보 입력</a:t>
              </a:r>
              <a:endParaRPr lang="ko-KR" altLang="en-US" sz="8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08831" y="2045919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/>
                <a:t>메인 메뉴</a:t>
              </a:r>
              <a:endParaRPr lang="ko-KR" altLang="en-US" sz="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823861" y="2565484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대여</a:t>
              </a:r>
              <a:r>
                <a:rPr lang="en-US" altLang="ko-KR" sz="800" dirty="0" smtClean="0"/>
                <a:t>/</a:t>
              </a:r>
              <a:r>
                <a:rPr lang="ko-KR" altLang="en-US" sz="800" dirty="0" smtClean="0"/>
                <a:t>반납지점 버튼 클릭</a:t>
              </a:r>
              <a:endParaRPr lang="ko-KR" altLang="en-US" sz="8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23861" y="3068960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지점선</a:t>
              </a:r>
              <a:r>
                <a:rPr lang="ko-KR" altLang="en-US" sz="800" dirty="0"/>
                <a:t>택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79845" y="3717612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/>
                <a:t>보험 선택 여부</a:t>
              </a:r>
              <a:endParaRPr lang="ko-KR" altLang="en-US" sz="8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79845" y="3501008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대여 차량 선택</a:t>
              </a:r>
              <a:endParaRPr lang="ko-KR" altLang="en-US" sz="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192013" y="4088010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False/</a:t>
              </a:r>
              <a:r>
                <a:rPr lang="ko-KR" altLang="en-US" sz="800" dirty="0" smtClean="0"/>
                <a:t>대여 확인 버튼 클릭</a:t>
              </a:r>
              <a:endParaRPr lang="ko-KR" altLang="en-US" sz="8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23461" y="4088010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True/</a:t>
              </a:r>
              <a:r>
                <a:rPr lang="ko-KR" altLang="en-US" sz="800" dirty="0" smtClean="0"/>
                <a:t>대여 확인 버튼 클릭</a:t>
              </a:r>
              <a:endParaRPr lang="ko-KR" altLang="en-US" sz="8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36976" y="4797152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True/</a:t>
              </a:r>
              <a:r>
                <a:rPr lang="ko-KR" altLang="en-US" sz="800" dirty="0" smtClean="0"/>
                <a:t>카드 정보 입력</a:t>
              </a:r>
              <a:endParaRPr lang="ko-KR" altLang="en-US" sz="8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894522" y="4820058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New</a:t>
              </a:r>
              <a:r>
                <a:rPr lang="ko-KR" altLang="en-US" sz="800" dirty="0" smtClean="0"/>
                <a:t> 카드 등록 여부</a:t>
              </a:r>
              <a:endParaRPr lang="ko-KR" altLang="en-US" sz="8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48944" y="5085184"/>
              <a:ext cx="17853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False / </a:t>
              </a:r>
              <a:r>
                <a:rPr lang="ko-KR" altLang="en-US" sz="800" dirty="0" smtClean="0"/>
                <a:t>카드 선택</a:t>
              </a:r>
              <a:endParaRPr lang="ko-KR" altLang="en-US" sz="800" dirty="0"/>
            </a:p>
          </p:txBody>
        </p:sp>
        <p:cxnSp>
          <p:nvCxnSpPr>
            <p:cNvPr id="109" name="직선 화살표 연결선 108"/>
            <p:cNvCxnSpPr>
              <a:stCxn id="9" idx="2"/>
              <a:endCxn id="12" idx="0"/>
            </p:cNvCxnSpPr>
            <p:nvPr/>
          </p:nvCxnSpPr>
          <p:spPr>
            <a:xfrm>
              <a:off x="4403266" y="2006318"/>
              <a:ext cx="0" cy="266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67951" y="874468"/>
            <a:ext cx="12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주요 흐름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508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설계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7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설계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- UI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3144" y="1052736"/>
            <a:ext cx="351971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2400" b="1" spc="-10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사용자 인터페이스 구조도</a:t>
            </a:r>
            <a:endParaRPr lang="ko-KR" altLang="en-US" sz="2000" b="1" spc="-10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7611"/>
              </p:ext>
            </p:extLst>
          </p:nvPr>
        </p:nvGraphicFramePr>
        <p:xfrm>
          <a:off x="720153" y="1726914"/>
          <a:ext cx="8465694" cy="42738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9529"/>
                <a:gridCol w="2834352"/>
                <a:gridCol w="2107595"/>
                <a:gridCol w="1744218"/>
              </a:tblGrid>
              <a:tr h="287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Level</a:t>
                      </a:r>
                      <a:r>
                        <a:rPr lang="en-US" altLang="ko-KR" sz="1600" baseline="0" dirty="0" smtClean="0"/>
                        <a:t> 1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Level 2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Level 3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Level</a:t>
                      </a:r>
                      <a:r>
                        <a:rPr lang="en-US" altLang="ko-KR" sz="1600" baseline="0" dirty="0" smtClean="0"/>
                        <a:t> 4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49A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메인 화면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회원가입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약관 확인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Tx/>
                        <a:buChar char="-"/>
                      </a:pPr>
                      <a:endParaRPr lang="ko-KR" altLang="en-US" sz="1050" b="1" i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필수정보 입력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 smtClean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운전면허</a:t>
                      </a:r>
                      <a:r>
                        <a:rPr lang="en-US" altLang="ko-KR" sz="1050" b="1" dirty="0" smtClean="0"/>
                        <a:t>/ </a:t>
                      </a:r>
                      <a:r>
                        <a:rPr lang="ko-KR" altLang="en-US" sz="1050" b="1" dirty="0" smtClean="0"/>
                        <a:t>결제정보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가입완료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예약 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실시간 예약</a:t>
                      </a:r>
                      <a:endParaRPr lang="ko-KR" altLang="en-US" sz="105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결제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예약확인</a:t>
                      </a:r>
                      <a:r>
                        <a:rPr lang="en-US" altLang="ko-KR" sz="1050" b="1" dirty="0" smtClean="0"/>
                        <a:t>/ </a:t>
                      </a:r>
                      <a:r>
                        <a:rPr lang="ko-KR" altLang="en-US" sz="1050" b="1" dirty="0" smtClean="0"/>
                        <a:t>결제하기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67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</a:rPr>
                        <a:t>마이 페이지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내 정보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35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예약내역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</a:rPr>
                        <a:t>내 쿠폰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고객센터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</a:rPr>
                        <a:t>공지사항</a:t>
                      </a:r>
                      <a:r>
                        <a:rPr lang="en-US" altLang="ko-KR" sz="1050" b="1" kern="0" spc="0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</a:rPr>
                        <a:t>게시판</a:t>
                      </a:r>
                      <a:r>
                        <a:rPr lang="en-US" altLang="ko-KR" sz="1050" b="1" kern="0" spc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50" b="1" kern="0" spc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/>
                        <a:t>QnA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ko-KR" altLang="en-US" sz="1050" b="1" dirty="0" smtClean="0"/>
                        <a:t>게시판</a:t>
                      </a:r>
                      <a:r>
                        <a:rPr lang="en-US" altLang="ko-KR" sz="1050" b="1" dirty="0" smtClean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글쓰기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자유게시판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ko-KR" altLang="en-US" sz="1050" b="1" dirty="0" smtClean="0"/>
                        <a:t>게시판</a:t>
                      </a:r>
                      <a:r>
                        <a:rPr lang="en-US" altLang="ko-KR" sz="1050" b="1" dirty="0" smtClean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글쓰기</a:t>
                      </a:r>
                      <a:r>
                        <a:rPr lang="en-US" altLang="ko-KR" sz="1050" b="1" dirty="0" smtClean="0"/>
                        <a:t>, </a:t>
                      </a:r>
                      <a:r>
                        <a:rPr lang="ko-KR" altLang="en-US" sz="1050" b="1" dirty="0" smtClean="0"/>
                        <a:t>답변</a:t>
                      </a:r>
                      <a:endParaRPr lang="ko-KR" altLang="en-US" sz="105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서비스 안내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요금 안내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04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이벤트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smtClean="0"/>
                        <a:t>쿠폰</a:t>
                      </a:r>
                      <a:endParaRPr lang="ko-KR" altLang="en-US" sz="1100" b="1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8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설계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- UI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2" y="983723"/>
            <a:ext cx="3600000" cy="3213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00" y="1287156"/>
            <a:ext cx="3600000" cy="3234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1700808"/>
            <a:ext cx="3600000" cy="3245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664404"/>
            <a:ext cx="3528392" cy="3356884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55761"/>
            <a:ext cx="3600000" cy="3549503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3" y="2086275"/>
            <a:ext cx="3600000" cy="3286941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5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2" y="817779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64" y="1015440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23" y="1424388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28" y="1923874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214297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C:\Users\USER\AppData\Local\Microsoft\Windows\Temporary Internet Files\Content.IE5\H9OJIK2K\drawing-pin-147814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2532068"/>
            <a:ext cx="345941" cy="3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설계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- UI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2" y="1052735"/>
            <a:ext cx="5757240" cy="525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6393160" y="1444321"/>
            <a:ext cx="2575448" cy="4648975"/>
          </a:xfrm>
          <a:prstGeom prst="roundRect">
            <a:avLst>
              <a:gd name="adj" fmla="val 7331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wrap="none" anchor="ctr"/>
          <a:lstStyle/>
          <a:p>
            <a:r>
              <a:rPr lang="ko-KR" altLang="en-US" sz="1200" b="1" dirty="0"/>
              <a:t>약관 확인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필수정보 입력</a:t>
            </a:r>
          </a:p>
          <a:p>
            <a:endParaRPr lang="ko-KR" altLang="en-US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회원에 대한 기본 정보를 얻는</a:t>
            </a:r>
          </a:p>
          <a:p>
            <a:r>
              <a:rPr lang="ko-KR" altLang="en-US" sz="1200" b="1" dirty="0"/>
              <a:t>   페이지</a:t>
            </a:r>
          </a:p>
          <a:p>
            <a:endParaRPr lang="ko-KR" altLang="en-US" sz="1100" b="1" dirty="0"/>
          </a:p>
          <a:p>
            <a:r>
              <a:rPr lang="en-US" altLang="ko-KR" sz="900" b="1" dirty="0"/>
              <a:t>1. </a:t>
            </a:r>
            <a:r>
              <a:rPr lang="ko-KR" altLang="en-US" sz="900" b="1" dirty="0"/>
              <a:t>개인정보 입력이라는 페이지 </a:t>
            </a:r>
          </a:p>
          <a:p>
            <a:r>
              <a:rPr lang="ko-KR" altLang="en-US" sz="900" b="1" dirty="0"/>
              <a:t>     정보제공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2. </a:t>
            </a:r>
            <a:r>
              <a:rPr lang="ko-KR" altLang="en-US" sz="900" b="1" dirty="0"/>
              <a:t>이름 정보 입력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3. </a:t>
            </a:r>
            <a:r>
              <a:rPr lang="ko-KR" altLang="en-US" sz="900" b="1" dirty="0" err="1"/>
              <a:t>이메일</a:t>
            </a:r>
            <a:r>
              <a:rPr lang="en-US" altLang="ko-KR" sz="900" b="1" dirty="0"/>
              <a:t>(ID)</a:t>
            </a:r>
            <a:r>
              <a:rPr lang="ko-KR" altLang="en-US" sz="900" b="1" dirty="0"/>
              <a:t>입력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4. </a:t>
            </a:r>
            <a:r>
              <a:rPr lang="ko-KR" altLang="en-US" sz="900" b="1" dirty="0"/>
              <a:t>휴대폰 번호 입력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5. </a:t>
            </a:r>
            <a:r>
              <a:rPr lang="ko-KR" altLang="en-US" sz="900" b="1" dirty="0"/>
              <a:t>인증번호 요청을 누르면</a:t>
            </a:r>
          </a:p>
          <a:p>
            <a:r>
              <a:rPr lang="ko-KR" altLang="en-US" sz="900" b="1" dirty="0"/>
              <a:t>    </a:t>
            </a:r>
            <a:r>
              <a:rPr lang="ko-KR" altLang="en-US" sz="900" b="1" dirty="0" err="1"/>
              <a:t>메세지</a:t>
            </a:r>
            <a:r>
              <a:rPr lang="ko-KR" altLang="en-US" sz="900" b="1" dirty="0"/>
              <a:t> 전송 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6. </a:t>
            </a:r>
            <a:r>
              <a:rPr lang="ko-KR" altLang="en-US" sz="900" b="1" dirty="0"/>
              <a:t>보낸 </a:t>
            </a:r>
            <a:r>
              <a:rPr lang="ko-KR" altLang="en-US" sz="900" b="1" dirty="0" err="1"/>
              <a:t>메세지와</a:t>
            </a:r>
            <a:r>
              <a:rPr lang="ko-KR" altLang="en-US" sz="900" b="1" dirty="0"/>
              <a:t> 동일 여부 </a:t>
            </a:r>
            <a:r>
              <a:rPr lang="ko-KR" altLang="en-US" sz="900" b="1" dirty="0" smtClean="0"/>
              <a:t>체크</a:t>
            </a:r>
            <a:endParaRPr lang="ko-KR" altLang="en-US" sz="900" b="1" dirty="0"/>
          </a:p>
          <a:p>
            <a:endParaRPr lang="ko-KR" altLang="en-US" sz="900" b="1" dirty="0"/>
          </a:p>
          <a:p>
            <a:r>
              <a:rPr lang="en-US" altLang="ko-KR" sz="900" b="1" dirty="0"/>
              <a:t>7. </a:t>
            </a:r>
            <a:r>
              <a:rPr lang="ko-KR" altLang="en-US" sz="900" b="1" dirty="0"/>
              <a:t>주소 입력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8. </a:t>
            </a:r>
            <a:r>
              <a:rPr lang="ko-KR" altLang="en-US" sz="900" b="1" dirty="0"/>
              <a:t>우편번호 검색 기능 제공</a:t>
            </a:r>
          </a:p>
          <a:p>
            <a:r>
              <a:rPr lang="ko-KR" altLang="en-US" sz="900" b="1" dirty="0"/>
              <a:t> </a:t>
            </a:r>
          </a:p>
          <a:p>
            <a:r>
              <a:rPr lang="en-US" altLang="ko-KR" sz="900" b="1" dirty="0"/>
              <a:t>9. </a:t>
            </a:r>
            <a:r>
              <a:rPr lang="ko-KR" altLang="en-US" sz="900" b="1" dirty="0" smtClean="0"/>
              <a:t>주 사용지역 </a:t>
            </a:r>
            <a:r>
              <a:rPr lang="ko-KR" altLang="en-US" sz="900" b="1" dirty="0"/>
              <a:t>정보 수집 </a:t>
            </a:r>
            <a:r>
              <a:rPr lang="ko-KR" altLang="en-US" sz="900" b="1" dirty="0" smtClean="0"/>
              <a:t>체크박스</a:t>
            </a:r>
            <a:endParaRPr lang="ko-KR" altLang="en-US" sz="900" b="1" dirty="0"/>
          </a:p>
          <a:p>
            <a:endParaRPr lang="ko-KR" altLang="en-US" sz="900" b="1" dirty="0"/>
          </a:p>
          <a:p>
            <a:r>
              <a:rPr lang="en-US" altLang="ko-KR" sz="900" b="1" dirty="0"/>
              <a:t>10. </a:t>
            </a:r>
            <a:r>
              <a:rPr lang="ko-KR" altLang="en-US" sz="900" b="1" dirty="0"/>
              <a:t>이전단계 </a:t>
            </a:r>
            <a:r>
              <a:rPr lang="en-US" altLang="ko-KR" sz="900" b="1" dirty="0"/>
              <a:t>( </a:t>
            </a:r>
            <a:r>
              <a:rPr lang="ko-KR" altLang="en-US" sz="900" b="1" dirty="0"/>
              <a:t>약관확인</a:t>
            </a:r>
            <a:r>
              <a:rPr lang="en-US" altLang="ko-KR" sz="900" b="1" dirty="0"/>
              <a:t>)</a:t>
            </a:r>
            <a:r>
              <a:rPr lang="ko-KR" altLang="en-US" sz="900" b="1" dirty="0"/>
              <a:t>으로 이동</a:t>
            </a:r>
          </a:p>
          <a:p>
            <a:endParaRPr lang="ko-KR" altLang="en-US" sz="900" b="1" dirty="0"/>
          </a:p>
          <a:p>
            <a:r>
              <a:rPr lang="en-US" altLang="ko-KR" sz="900" b="1" dirty="0"/>
              <a:t>11. </a:t>
            </a:r>
            <a:r>
              <a:rPr lang="ko-KR" altLang="en-US" sz="900" b="1" dirty="0"/>
              <a:t>다음단계 </a:t>
            </a:r>
            <a:r>
              <a:rPr lang="en-US" altLang="ko-KR" sz="900" b="1" dirty="0"/>
              <a:t>( </a:t>
            </a:r>
            <a:r>
              <a:rPr lang="ko-KR" altLang="en-US" sz="900" b="1" dirty="0"/>
              <a:t>운전면허</a:t>
            </a:r>
            <a:r>
              <a:rPr lang="en-US" altLang="ko-KR" sz="900" b="1" dirty="0"/>
              <a:t>/ </a:t>
            </a:r>
          </a:p>
          <a:p>
            <a:r>
              <a:rPr lang="en-US" altLang="ko-KR" sz="900" b="1" dirty="0"/>
              <a:t>      </a:t>
            </a:r>
            <a:r>
              <a:rPr lang="ko-KR" altLang="en-US" sz="900" b="1" dirty="0"/>
              <a:t>결제 정보</a:t>
            </a:r>
            <a:r>
              <a:rPr lang="en-US" altLang="ko-KR" sz="900" b="1" dirty="0"/>
              <a:t>)</a:t>
            </a:r>
            <a:r>
              <a:rPr lang="ko-KR" altLang="en-US" sz="900" b="1" dirty="0"/>
              <a:t>입력 페이지로 이동</a:t>
            </a:r>
            <a:r>
              <a:rPr lang="ko-KR" altLang="en-US" sz="1050" dirty="0"/>
              <a:t> 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3240" y="105273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Remarks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75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2" y="883364"/>
            <a:ext cx="4392488" cy="567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설계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Data Base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5128" y="1619508"/>
            <a:ext cx="2520280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핵심 테이블 정의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05128" y="3239688"/>
            <a:ext cx="2520280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Data Type </a:t>
            </a:r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05128" y="4859868"/>
            <a:ext cx="2520280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테이블 관계 설정</a:t>
            </a:r>
            <a:endParaRPr lang="ko-KR" altLang="en-US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529064" y="1268760"/>
            <a:ext cx="0" cy="4680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설계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Data Base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5" y="1056853"/>
            <a:ext cx="4657725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5128" y="2708920"/>
            <a:ext cx="2520280" cy="64633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그 외 필요한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테이블 정의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05128" y="4329100"/>
            <a:ext cx="2520280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Data Type </a:t>
            </a:r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529064" y="1268760"/>
            <a:ext cx="0" cy="4680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개발성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과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7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953264" y="250748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01</a:t>
            </a:r>
            <a:endParaRPr lang="en-US" altLang="ko-KR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78691" y="2492896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비전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1667">
                    <a:schemeClr val="tx1">
                      <a:lumMod val="75000"/>
                      <a:lumOff val="25000"/>
                    </a:schemeClr>
                  </a:gs>
                  <a:gs pos="26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53264" y="309794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02</a:t>
            </a:r>
            <a:endParaRPr lang="en-US" altLang="ko-KR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278691" y="308336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비즈니스 모델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1667">
                    <a:schemeClr val="tx1">
                      <a:lumMod val="75000"/>
                      <a:lumOff val="25000"/>
                    </a:schemeClr>
                  </a:gs>
                  <a:gs pos="26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53264" y="368841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03</a:t>
            </a:r>
            <a:endParaRPr lang="en-US" altLang="ko-KR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278691" y="3673828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설계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1667">
                    <a:schemeClr val="tx1">
                      <a:lumMod val="75000"/>
                      <a:lumOff val="25000"/>
                    </a:schemeClr>
                  </a:gs>
                  <a:gs pos="26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953264" y="427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04</a:t>
            </a:r>
            <a:endParaRPr lang="en-US" altLang="ko-KR" sz="1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78691" y="4264294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개발성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과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53264" y="486934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05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278691" y="4854760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시현영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상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712640" y="1897668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990600" algn="l"/>
              </a:tabLst>
            </a:pPr>
            <a:r>
              <a:rPr lang="en-US" altLang="ko-KR" sz="28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9224" y="54598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06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4651" y="5445224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예약시스템  개발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1667">
                    <a:schemeClr val="tx1">
                      <a:lumMod val="75000"/>
                      <a:lumOff val="25000"/>
                    </a:schemeClr>
                  </a:gs>
                  <a:gs pos="26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9224" y="60644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70D8"/>
                </a:solidFill>
                <a:latin typeface="Arial" pitchFamily="34" charset="0"/>
                <a:ea typeface="나눔고딕 Light" pitchFamily="50" charset="-127"/>
                <a:cs typeface="Arial" pitchFamily="34" charset="0"/>
              </a:rPr>
              <a:t>07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70D8"/>
              </a:solidFill>
              <a:latin typeface="Arial" pitchFamily="34" charset="0"/>
              <a:ea typeface="나눔고딕 Light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4651" y="6049863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1667">
                      <a:schemeClr val="tx1">
                        <a:lumMod val="75000"/>
                        <a:lumOff val="25000"/>
                      </a:schemeClr>
                    </a:gs>
                    <a:gs pos="2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향후 개발 과제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1667">
                    <a:schemeClr val="tx1">
                      <a:lumMod val="75000"/>
                      <a:lumOff val="25000"/>
                    </a:schemeClr>
                  </a:gs>
                  <a:gs pos="26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Index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49" y="860473"/>
            <a:ext cx="7643865" cy="528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952472" y="857232"/>
            <a:ext cx="7858180" cy="1000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67776" y="1142984"/>
            <a:ext cx="123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 Top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15436" y="3429000"/>
            <a:ext cx="123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Body</a:t>
            </a:r>
            <a:endParaRPr lang="ko-KR" altLang="en-US" sz="20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4155293" y="6072206"/>
            <a:ext cx="1595414" cy="400110"/>
            <a:chOff x="3952868" y="6072206"/>
            <a:chExt cx="1595414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4310058" y="6072206"/>
              <a:ext cx="1238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  Footer</a:t>
              </a:r>
              <a:endParaRPr lang="ko-KR" altLang="en-US" sz="2000" b="1" dirty="0"/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3952868" y="6143644"/>
              <a:ext cx="571504" cy="285752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1881166" y="1285860"/>
            <a:ext cx="285752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667248" y="1643050"/>
            <a:ext cx="500066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96008" y="1643050"/>
            <a:ext cx="500066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rot="5400000">
            <a:off x="988191" y="2321711"/>
            <a:ext cx="2071702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10800000" flipV="1">
            <a:off x="2024042" y="1643050"/>
            <a:ext cx="2857520" cy="171451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2024042" y="1643050"/>
            <a:ext cx="4357718" cy="171451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38290" y="3429000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</a:t>
            </a:r>
            <a:r>
              <a:rPr lang="en-US" altLang="ko-KR" b="1" dirty="0" err="1" smtClean="0"/>
              <a:t>fillter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적용 </a:t>
            </a:r>
            <a:r>
              <a:rPr lang="en-US" altLang="ko-KR" b="1" dirty="0" smtClean="0"/>
              <a:t>Page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48" y="908718"/>
            <a:ext cx="7642800" cy="549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join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3832" y="6065116"/>
            <a:ext cx="792088" cy="345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241032" y="5661248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Java Script</a:t>
            </a:r>
            <a:r>
              <a:rPr lang="ko-KR" altLang="en-US" sz="2000" b="1" dirty="0" smtClean="0"/>
              <a:t>를 이용한 값 확인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04358" y="3600394"/>
            <a:ext cx="286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유효성 검사 기능 구축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en-US" altLang="ko-KR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MyPage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48" y="785794"/>
            <a:ext cx="7642800" cy="532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2024042" y="1000108"/>
            <a:ext cx="1714512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52802" y="1071546"/>
            <a:ext cx="385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Session</a:t>
            </a:r>
            <a:r>
              <a:rPr lang="ko-KR" altLang="en-US" sz="2000" b="1" dirty="0" smtClean="0"/>
              <a:t>을 이용한 로그인 처리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4238620" y="4357694"/>
            <a:ext cx="1714512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53000" y="4786322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daum</a:t>
            </a:r>
            <a:r>
              <a:rPr lang="en-US" altLang="ko-KR" sz="2000" b="1" dirty="0" smtClean="0"/>
              <a:t> API</a:t>
            </a:r>
            <a:r>
              <a:rPr lang="ko-KR" altLang="en-US" sz="2000" b="1" dirty="0" smtClean="0"/>
              <a:t>를 이용한 주소검색 기능</a:t>
            </a:r>
            <a:endParaRPr lang="ko-KR" altLang="en-US" sz="2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44" y="1714488"/>
            <a:ext cx="3714776" cy="406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523844" y="1714488"/>
            <a:ext cx="3714776" cy="4071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en-US" altLang="ko-KR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MyPage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6786" y="928670"/>
            <a:ext cx="7642800" cy="514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5238752" y="4929198"/>
            <a:ext cx="714380" cy="500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10190" y="5357826"/>
            <a:ext cx="35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Jquary</a:t>
            </a:r>
            <a:r>
              <a:rPr lang="ko-KR" altLang="en-US" sz="2000" b="1" dirty="0" smtClean="0"/>
              <a:t> 이용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모달창으로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 결제카드 추가 기능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524108" y="1142984"/>
            <a:ext cx="3286148" cy="3571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524108" y="4714884"/>
            <a:ext cx="2714644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16200000" flipH="1">
            <a:off x="5703099" y="4750603"/>
            <a:ext cx="357190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24240" y="3786190"/>
            <a:ext cx="1428760" cy="500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24306" y="3929066"/>
            <a:ext cx="35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값 유효성검사 및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Handler</a:t>
            </a:r>
            <a:r>
              <a:rPr lang="ko-KR" altLang="en-US" sz="2000" b="1" dirty="0" smtClean="0"/>
              <a:t>호출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en-US" altLang="ko-KR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QnA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97" y="908720"/>
            <a:ext cx="7506419" cy="518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en-US" altLang="ko-KR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FreeBoard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"/>
          <a:stretch/>
        </p:blipFill>
        <p:spPr bwMode="auto">
          <a:xfrm>
            <a:off x="1136576" y="896515"/>
            <a:ext cx="7693200" cy="518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4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908720"/>
            <a:ext cx="655272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36976" y="1876762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Jquery</a:t>
            </a:r>
            <a:r>
              <a:rPr lang="ko-KR" altLang="en-US" sz="2000" b="1" dirty="0" smtClean="0"/>
              <a:t>를 이용한 슬라이드처</a:t>
            </a:r>
            <a:r>
              <a:rPr lang="ko-KR" altLang="en-US" sz="2000" b="1" dirty="0"/>
              <a:t>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00672" y="2354870"/>
            <a:ext cx="5472608" cy="1794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7473280" y="2276872"/>
            <a:ext cx="576064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36976" y="4365104"/>
            <a:ext cx="2052228" cy="20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06334" y="5013176"/>
            <a:ext cx="28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관리자가 등록한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쿠폰정보 </a:t>
            </a:r>
            <a:endParaRPr lang="en-US" altLang="ko-KR" sz="2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en-US" altLang="ko-KR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Event&amp;Coupon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1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800504"/>
            <a:ext cx="6808440" cy="565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68624" y="4509120"/>
            <a:ext cx="6592416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19455" y="3801234"/>
            <a:ext cx="28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관리자가 등록한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가</a:t>
            </a:r>
            <a:r>
              <a:rPr lang="ko-KR" altLang="en-US" sz="2000" b="1" dirty="0"/>
              <a:t>격</a:t>
            </a:r>
            <a:r>
              <a:rPr lang="ko-KR" altLang="en-US" sz="2000" b="1" dirty="0" smtClean="0"/>
              <a:t>정보 </a:t>
            </a:r>
            <a:endParaRPr lang="en-US" altLang="ko-KR" sz="2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요금안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내</a:t>
            </a:r>
          </a:p>
        </p:txBody>
      </p:sp>
    </p:spTree>
    <p:extLst>
      <p:ext uri="{BB962C8B-B14F-4D97-AF65-F5344CB8AC3E}">
        <p14:creationId xmlns:p14="http://schemas.microsoft.com/office/powerpoint/2010/main" val="33827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963333"/>
            <a:ext cx="7480652" cy="54900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84648" y="1988840"/>
            <a:ext cx="302433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23656" y="191683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Jquery-ui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달력</a:t>
            </a:r>
            <a:endParaRPr lang="ko-KR" altLang="en-US" sz="2000" b="1" dirty="0"/>
          </a:p>
        </p:txBody>
      </p:sp>
      <p:sp>
        <p:nvSpPr>
          <p:cNvPr id="14" name="직사각형 13"/>
          <p:cNvSpPr/>
          <p:nvPr/>
        </p:nvSpPr>
        <p:spPr>
          <a:xfrm>
            <a:off x="1784648" y="4437112"/>
            <a:ext cx="597666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72816" y="5589240"/>
            <a:ext cx="4244280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36776" y="3429000"/>
            <a:ext cx="1355576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05128" y="5046275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Server</a:t>
            </a:r>
            <a:r>
              <a:rPr lang="ko-KR" altLang="en-US" sz="2400" b="1" dirty="0" smtClean="0"/>
              <a:t>에서 이벤트가 적용된 가격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06893" y="6025664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기존구매 쿠폰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80992" y="2791961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지역명에의</a:t>
            </a:r>
            <a:r>
              <a:rPr lang="ko-KR" altLang="en-US" sz="1200" b="1" dirty="0" err="1"/>
              <a:t>해</a:t>
            </a:r>
            <a:r>
              <a:rPr lang="ko-KR" altLang="en-US" sz="1200" b="1" dirty="0" smtClean="0"/>
              <a:t> 불러온 지점 데이터</a:t>
            </a:r>
            <a:endParaRPr lang="ko-KR" altLang="en-US" sz="1200" b="1" dirty="0"/>
          </a:p>
        </p:txBody>
      </p:sp>
      <p:sp>
        <p:nvSpPr>
          <p:cNvPr id="21" name="직사각형 20"/>
          <p:cNvSpPr/>
          <p:nvPr/>
        </p:nvSpPr>
        <p:spPr>
          <a:xfrm>
            <a:off x="1748644" y="2780928"/>
            <a:ext cx="302433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76936" y="3656057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지점데이터에 의해 불러온 </a:t>
            </a:r>
            <a:r>
              <a:rPr lang="en-US" altLang="ko-KR" sz="1200" b="1" dirty="0" smtClean="0"/>
              <a:t>CAR</a:t>
            </a:r>
            <a:r>
              <a:rPr lang="ko-KR" altLang="en-US" sz="1200" b="1" dirty="0" smtClean="0"/>
              <a:t>유형 </a:t>
            </a:r>
            <a:r>
              <a:rPr lang="en-US" altLang="ko-KR" sz="1200" b="1" dirty="0" smtClean="0"/>
              <a:t>Data</a:t>
            </a:r>
            <a:endParaRPr lang="ko-KR" altLang="en-US" sz="1200" b="1" dirty="0"/>
          </a:p>
        </p:txBody>
      </p:sp>
      <p:sp>
        <p:nvSpPr>
          <p:cNvPr id="23" name="직사각형 22"/>
          <p:cNvSpPr/>
          <p:nvPr/>
        </p:nvSpPr>
        <p:spPr>
          <a:xfrm>
            <a:off x="992560" y="2894456"/>
            <a:ext cx="864096" cy="318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Ajax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통신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16696" y="3773796"/>
            <a:ext cx="864096" cy="318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Ajax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통신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766664"/>
            <a:ext cx="864096" cy="318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Ajax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통신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구현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예약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7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영상시연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06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2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비전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9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4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4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영상시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연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2520" y="1073256"/>
            <a:ext cx="6530280" cy="523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0" y="1106022"/>
            <a:ext cx="6452088" cy="520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2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예약시스템 개발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07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0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057722"/>
            <a:ext cx="7070551" cy="517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76536" y="949747"/>
            <a:ext cx="7632848" cy="5501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예약시스템 개발 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5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예약시스템 개발 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52400" y="836915"/>
            <a:ext cx="9301193" cy="5487685"/>
            <a:chOff x="152400" y="836915"/>
            <a:chExt cx="9301193" cy="5487685"/>
          </a:xfrm>
        </p:grpSpPr>
        <p:sp>
          <p:nvSpPr>
            <p:cNvPr id="15" name="직사각형 14"/>
            <p:cNvSpPr/>
            <p:nvPr/>
          </p:nvSpPr>
          <p:spPr>
            <a:xfrm>
              <a:off x="152400" y="836915"/>
              <a:ext cx="9301193" cy="54876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렌트구조도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779" y="866757"/>
              <a:ext cx="9199411" cy="5429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향후 개발 과제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08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2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향후 개발 과제 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Line 87"/>
          <p:cNvSpPr>
            <a:spLocks noChangeShapeType="1"/>
          </p:cNvSpPr>
          <p:nvPr/>
        </p:nvSpPr>
        <p:spPr bwMode="auto">
          <a:xfrm>
            <a:off x="1416945" y="1772004"/>
            <a:ext cx="485775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847002" y="1362753"/>
            <a:ext cx="7560000" cy="979480"/>
          </a:xfrm>
          <a:prstGeom prst="roundRect">
            <a:avLst>
              <a:gd name="adj" fmla="val 6454"/>
            </a:avLst>
          </a:prstGeom>
          <a:solidFill>
            <a:schemeClr val="accent5">
              <a:lumMod val="40000"/>
              <a:lumOff val="60000"/>
            </a:schemeClr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324000" tIns="0" rIns="0" bIns="0" anchor="ctr"/>
          <a:lstStyle/>
          <a:p>
            <a:pPr algn="l" eaLnBrk="0" hangingPunct="0">
              <a:lnSpc>
                <a:spcPct val="140000"/>
              </a:lnSpc>
              <a:defRPr/>
            </a:pPr>
            <a:endParaRPr lang="en-US" altLang="ko-KR" sz="1400" b="0" smtClean="0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488504" y="1196752"/>
            <a:ext cx="6408001" cy="34233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 개발 과제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스프링 프레임 워크 적용</a:t>
            </a:r>
            <a:endParaRPr lang="ko-KR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4942" y="1556792"/>
            <a:ext cx="7429552" cy="78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</a:rPr>
              <a:t>코드의 품질을 보장</a:t>
            </a:r>
            <a:endParaRPr lang="en-US" altLang="ko-KR" sz="1100" dirty="0" smtClean="0">
              <a:latin typeface="HY헤드라인M" pitchFamily="18" charset="-127"/>
              <a:ea typeface="HY헤드라인M" pitchFamily="18" charset="-127"/>
            </a:endParaRPr>
          </a:p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</a:rPr>
              <a:t>유지 보수성에 대한 편의 제공</a:t>
            </a:r>
            <a:endParaRPr lang="en-US" altLang="ko-KR" sz="1100" dirty="0" smtClean="0">
              <a:latin typeface="HY헤드라인M" pitchFamily="18" charset="-127"/>
              <a:ea typeface="HY헤드라인M" pitchFamily="18" charset="-127"/>
            </a:endParaRPr>
          </a:p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1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</a:rPr>
              <a:t>빠른 개발 환경 제공</a:t>
            </a:r>
            <a:endParaRPr lang="en-US" altLang="ko-KR" sz="12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Line 87"/>
          <p:cNvSpPr>
            <a:spLocks noChangeShapeType="1"/>
          </p:cNvSpPr>
          <p:nvPr/>
        </p:nvSpPr>
        <p:spPr bwMode="auto">
          <a:xfrm>
            <a:off x="1321695" y="3222483"/>
            <a:ext cx="485775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47002" y="2883876"/>
            <a:ext cx="7560000" cy="1237506"/>
          </a:xfrm>
          <a:prstGeom prst="roundRect">
            <a:avLst>
              <a:gd name="adj" fmla="val 6454"/>
            </a:avLst>
          </a:prstGeom>
          <a:solidFill>
            <a:schemeClr val="accent5">
              <a:lumMod val="40000"/>
              <a:lumOff val="60000"/>
            </a:schemeClr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324000" tIns="0" rIns="0" bIns="0" anchor="ctr"/>
          <a:lstStyle/>
          <a:p>
            <a:pPr algn="l" eaLnBrk="0" hangingPunct="0">
              <a:lnSpc>
                <a:spcPct val="140000"/>
              </a:lnSpc>
              <a:defRPr/>
            </a:pPr>
            <a:endParaRPr lang="en-US" altLang="ko-KR" sz="1400" b="0" smtClean="0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488503" y="2691210"/>
            <a:ext cx="6408001" cy="3600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 개발 과제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렌터카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&amp; Web Crawling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융합</a:t>
            </a:r>
            <a:endParaRPr lang="ko-KR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942" y="3151304"/>
            <a:ext cx="7429552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단기 렌터카 시장에 대한 최저가 정보 제공</a:t>
            </a:r>
            <a:endParaRPr lang="en-US" altLang="ko-KR" sz="1200" dirty="0" smtClean="0">
              <a:latin typeface="HY헤드라인M" pitchFamily="18" charset="-127"/>
              <a:ea typeface="HY헤드라인M" pitchFamily="18" charset="-127"/>
            </a:endParaRPr>
          </a:p>
          <a:p>
            <a:pPr eaLnBrk="0" hangingPunct="0">
              <a:lnSpc>
                <a:spcPct val="140000"/>
              </a:lnSpc>
              <a:defRPr/>
            </a:pPr>
            <a:endParaRPr lang="en-US" altLang="ko-KR" sz="800" dirty="0" smtClean="0">
              <a:latin typeface="HY헤드라인M" pitchFamily="18" charset="-127"/>
              <a:ea typeface="HY헤드라인M" pitchFamily="18" charset="-127"/>
            </a:endParaRPr>
          </a:p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 웹 기반 렌터카 시스템에 차별화</a:t>
            </a:r>
            <a:endParaRPr lang="en-US" altLang="ko-KR" sz="12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Line 87"/>
          <p:cNvSpPr>
            <a:spLocks noChangeShapeType="1"/>
          </p:cNvSpPr>
          <p:nvPr/>
        </p:nvSpPr>
        <p:spPr bwMode="auto">
          <a:xfrm>
            <a:off x="1412183" y="5030903"/>
            <a:ext cx="485775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854942" y="4683242"/>
            <a:ext cx="7552060" cy="1032304"/>
          </a:xfrm>
          <a:prstGeom prst="roundRect">
            <a:avLst>
              <a:gd name="adj" fmla="val 6454"/>
            </a:avLst>
          </a:prstGeom>
          <a:solidFill>
            <a:schemeClr val="accent5">
              <a:lumMod val="40000"/>
              <a:lumOff val="60000"/>
            </a:schemeClr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324000" tIns="0" rIns="0" bIns="0" anchor="ctr"/>
          <a:lstStyle/>
          <a:p>
            <a:pPr algn="l" eaLnBrk="0" hangingPunct="0">
              <a:lnSpc>
                <a:spcPct val="140000"/>
              </a:lnSpc>
              <a:defRPr/>
            </a:pPr>
            <a:endParaRPr lang="en-US" altLang="ko-KR" sz="1400" b="0" smtClean="0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488504" y="4499630"/>
            <a:ext cx="6408001" cy="3600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 개발 과제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관리자 시스템 보완</a:t>
            </a:r>
            <a:endParaRPr lang="ko-KR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0177" y="4996118"/>
            <a:ext cx="607223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관리자 편의성 제공</a:t>
            </a:r>
            <a:endParaRPr lang="en-US" altLang="ko-KR" sz="1200" dirty="0" smtClean="0">
              <a:latin typeface="HY헤드라인M" pitchFamily="18" charset="-127"/>
              <a:ea typeface="HY헤드라인M" pitchFamily="18" charset="-127"/>
            </a:endParaRPr>
          </a:p>
          <a:p>
            <a:pPr eaLnBrk="0" hangingPunct="0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시스템에 상품화</a:t>
            </a:r>
            <a:endParaRPr lang="en-US" altLang="ko-KR" sz="12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1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-205919"/>
            <a:ext cx="66247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* </a:t>
            </a:r>
            <a:r>
              <a:rPr lang="ko-KR" altLang="en-US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나눔바른고딕폰트 다운</a:t>
            </a:r>
            <a:r>
              <a: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: </a:t>
            </a:r>
            <a:r>
              <a:rPr lang="en-US" altLang="ko-KR" sz="7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  <a:hlinkClick r:id="rId2"/>
              </a:rPr>
              <a:t>http://software.naver.com/software/fontList.nhn?categoryId=I0000000</a:t>
            </a:r>
            <a:endParaRPr lang="ko-KR" altLang="en-US" sz="7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1032" y="2413337"/>
            <a:ext cx="4498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감사합니다</a:t>
            </a:r>
            <a:r>
              <a:rPr lang="en-US" altLang="ko-KR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.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 목적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1" y="928670"/>
            <a:ext cx="5544616" cy="40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직사각형 12">
            <a:hlinkClick r:id="rId4"/>
          </p:cNvPr>
          <p:cNvSpPr/>
          <p:nvPr/>
        </p:nvSpPr>
        <p:spPr>
          <a:xfrm>
            <a:off x="309530" y="5689138"/>
            <a:ext cx="6000792" cy="714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                      </a:t>
            </a:r>
            <a:r>
              <a:rPr lang="ko-KR" altLang="en-US" sz="2000" b="1" dirty="0" smtClean="0"/>
              <a:t>렌터카관리시스템</a:t>
            </a:r>
            <a:r>
              <a:rPr lang="en-US" altLang="ko-KR" sz="2000" b="1" dirty="0" smtClean="0"/>
              <a:t> Version 1.0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4" y="1285860"/>
            <a:ext cx="4512966" cy="4283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23180" r="2788" b="38410"/>
          <a:stretch/>
        </p:blipFill>
        <p:spPr bwMode="auto">
          <a:xfrm>
            <a:off x="4595810" y="3426817"/>
            <a:ext cx="4019550" cy="1645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90504" y="1928802"/>
            <a:ext cx="5334000" cy="1405315"/>
            <a:chOff x="4572000" y="714356"/>
            <a:chExt cx="5334000" cy="1476753"/>
          </a:xfrm>
        </p:grpSpPr>
        <p:pic>
          <p:nvPicPr>
            <p:cNvPr id="1028" name="Picture 4">
              <a:hlinkClick r:id="rId8" action="ppaction://hlinkfile"/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00606" y="753457"/>
              <a:ext cx="5281616" cy="1399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직사각형 9"/>
            <p:cNvSpPr/>
            <p:nvPr/>
          </p:nvSpPr>
          <p:spPr>
            <a:xfrm>
              <a:off x="4572000" y="714356"/>
              <a:ext cx="5334000" cy="1476753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2406" y="5780062"/>
            <a:ext cx="571504" cy="52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23910" y="5952352"/>
            <a:ext cx="1071570" cy="32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연결선 16"/>
          <p:cNvCxnSpPr/>
          <p:nvPr/>
        </p:nvCxnSpPr>
        <p:spPr>
          <a:xfrm>
            <a:off x="738158" y="2563118"/>
            <a:ext cx="4429156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747682" y="2714620"/>
            <a:ext cx="1062046" cy="95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738422" y="2411616"/>
            <a:ext cx="2428892" cy="95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167050" y="2982222"/>
            <a:ext cx="2214578" cy="95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38158" y="3140072"/>
            <a:ext cx="3071834" cy="31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4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비전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렌터카 시장 분석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3844" y="1928802"/>
            <a:ext cx="3571900" cy="4286280"/>
            <a:chOff x="568580" y="1571612"/>
            <a:chExt cx="4455858" cy="414340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8580" y="1571612"/>
              <a:ext cx="4393212" cy="2414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2866" y="4000504"/>
              <a:ext cx="4348926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595282" y="1571612"/>
              <a:ext cx="4429156" cy="414340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452934" y="1857364"/>
            <a:ext cx="3019413" cy="1840809"/>
            <a:chOff x="4452934" y="1214422"/>
            <a:chExt cx="3019413" cy="184080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52934" y="1214422"/>
              <a:ext cx="3019413" cy="1840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4452934" y="1285860"/>
              <a:ext cx="2928958" cy="171451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452934" y="3857628"/>
            <a:ext cx="2928958" cy="2357454"/>
            <a:chOff x="4452934" y="3214686"/>
            <a:chExt cx="2928958" cy="2428892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95810" y="3264985"/>
              <a:ext cx="2571767" cy="2326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직사각형 14"/>
            <p:cNvSpPr/>
            <p:nvPr/>
          </p:nvSpPr>
          <p:spPr>
            <a:xfrm>
              <a:off x="4452934" y="3214686"/>
              <a:ext cx="2928958" cy="242889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452406" y="928670"/>
            <a:ext cx="7500990" cy="714380"/>
          </a:xfrm>
          <a:prstGeom prst="roundRect">
            <a:avLst>
              <a:gd name="adj" fmla="val 5799"/>
            </a:avLst>
          </a:prstGeom>
          <a:solidFill>
            <a:schemeClr val="tx1">
              <a:lumMod val="65000"/>
              <a:lumOff val="3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/>
              <a:t>         2015</a:t>
            </a:r>
            <a:r>
              <a:rPr lang="ko-KR" altLang="en-US" sz="2000" b="1" dirty="0" smtClean="0"/>
              <a:t>년 렌터카시장규모 </a:t>
            </a:r>
            <a:r>
              <a:rPr lang="en-US" altLang="ko-KR" sz="2000" b="1" dirty="0" smtClean="0"/>
              <a:t>“</a:t>
            </a:r>
            <a:r>
              <a:rPr lang="ko-KR" altLang="en-US" sz="2000" b="1" dirty="0" smtClean="0"/>
              <a:t>약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조</a:t>
            </a:r>
            <a:r>
              <a:rPr lang="en-US" altLang="ko-KR" sz="2000" b="1" dirty="0" smtClean="0"/>
              <a:t>2150</a:t>
            </a:r>
            <a:r>
              <a:rPr lang="ko-KR" altLang="en-US" sz="2000" b="1" dirty="0" smtClean="0"/>
              <a:t>억</a:t>
            </a:r>
            <a:r>
              <a:rPr lang="en-US" altLang="ko-KR" sz="2000" b="1" dirty="0" smtClean="0"/>
              <a:t>”</a:t>
            </a:r>
            <a:r>
              <a:rPr lang="ko-KR" altLang="en-US" sz="2000" b="1" dirty="0" smtClean="0"/>
              <a:t>에 달함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24768" y="2214554"/>
            <a:ext cx="2214578" cy="1214446"/>
          </a:xfrm>
          <a:prstGeom prst="roundRect">
            <a:avLst>
              <a:gd name="adj" fmla="val 649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렌터카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카쉐어링</a:t>
            </a:r>
            <a:r>
              <a:rPr lang="ko-KR" altLang="en-US" sz="1400" b="1" dirty="0" smtClean="0"/>
              <a:t> 산업 시장 매출규모 증가 추세</a:t>
            </a:r>
            <a:endParaRPr lang="ko-KR" altLang="en-US" sz="14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6206" y="4286256"/>
            <a:ext cx="2143140" cy="1214446"/>
          </a:xfrm>
          <a:prstGeom prst="roundRect">
            <a:avLst>
              <a:gd name="adj" fmla="val 649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렌터카 산업은 성장률 약 </a:t>
            </a:r>
            <a:r>
              <a:rPr lang="en-US" altLang="ko-KR" sz="1400" b="1" dirty="0" smtClean="0"/>
              <a:t>1.14%, </a:t>
            </a:r>
            <a:r>
              <a:rPr lang="ko-KR" altLang="en-US" sz="1400" b="1" dirty="0" err="1" smtClean="0"/>
              <a:t>카쉐어링</a:t>
            </a:r>
            <a:r>
              <a:rPr lang="ko-KR" altLang="en-US" sz="1400" b="1" dirty="0" smtClean="0"/>
              <a:t> 산업의 성장률 약 </a:t>
            </a:r>
            <a:r>
              <a:rPr lang="en-US" altLang="ko-KR" sz="1400" b="1" dirty="0" smtClean="0"/>
              <a:t>1.27%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98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렌터카 시장 분석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89340" y="1857364"/>
            <a:ext cx="4035032" cy="4357718"/>
            <a:chOff x="489340" y="1428736"/>
            <a:chExt cx="4035032" cy="4143404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3844" y="1643050"/>
              <a:ext cx="4000528" cy="3929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직사각형 8"/>
            <p:cNvSpPr/>
            <p:nvPr/>
          </p:nvSpPr>
          <p:spPr>
            <a:xfrm>
              <a:off x="489340" y="1428736"/>
              <a:ext cx="4000528" cy="414340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24438" y="1857364"/>
            <a:ext cx="3571900" cy="2085660"/>
            <a:chOff x="5024438" y="1714488"/>
            <a:chExt cx="3571900" cy="208566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38688" y="1714488"/>
              <a:ext cx="3503464" cy="2085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5024438" y="1714488"/>
              <a:ext cx="3571900" cy="207170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24438" y="4071942"/>
            <a:ext cx="3571900" cy="2143141"/>
            <a:chOff x="5024438" y="3929066"/>
            <a:chExt cx="3571900" cy="214314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24438" y="4000505"/>
              <a:ext cx="3571900" cy="20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5024438" y="3929066"/>
              <a:ext cx="3571900" cy="21431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452406" y="928670"/>
            <a:ext cx="7143800" cy="714380"/>
          </a:xfrm>
          <a:prstGeom prst="roundRect">
            <a:avLst>
              <a:gd name="adj" fmla="val 5799"/>
            </a:avLst>
          </a:prstGeom>
          <a:solidFill>
            <a:schemeClr val="tx1">
              <a:lumMod val="65000"/>
              <a:lumOff val="3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/>
              <a:t>         </a:t>
            </a:r>
            <a:r>
              <a:rPr lang="ko-KR" altLang="en-US" sz="2000" b="1" dirty="0" smtClean="0"/>
              <a:t>승용차 신규 등록 </a:t>
            </a:r>
            <a:r>
              <a:rPr lang="ko-KR" altLang="en-US" b="1" dirty="0" smtClean="0"/>
              <a:t>中 렌터카 비율 </a:t>
            </a:r>
            <a:r>
              <a:rPr lang="en-US" altLang="ko-KR" b="1" dirty="0" smtClean="0"/>
              <a:t>8%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9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23844" y="2143116"/>
            <a:ext cx="2071702" cy="1357322"/>
          </a:xfrm>
          <a:prstGeom prst="roundRect">
            <a:avLst>
              <a:gd name="adj" fmla="val 649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8464" y="231031"/>
            <a:ext cx="753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비전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렌터카시스템의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Web Scraping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융합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PEST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요인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2406" y="1643050"/>
            <a:ext cx="2214578" cy="407196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66984" y="1643050"/>
            <a:ext cx="2214578" cy="407196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1562" y="1643050"/>
            <a:ext cx="2214578" cy="407196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096140" y="1643050"/>
            <a:ext cx="2214578" cy="407196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3844" y="1220916"/>
            <a:ext cx="50006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</a:t>
            </a:r>
            <a:endParaRPr lang="ko-KR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9860" y="1220916"/>
            <a:ext cx="50006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4000" b="1" cap="all" dirty="0" smtClean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</a:t>
            </a:r>
            <a:endParaRPr lang="ko-KR" altLang="en-US" sz="4000" b="1" cap="all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4438" y="1220916"/>
            <a:ext cx="50006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4000" b="1" cap="all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</a:t>
            </a:r>
            <a:endParaRPr lang="ko-KR" altLang="en-US" sz="4000" b="1" cap="all" dirty="0">
              <a:ln w="0"/>
              <a:solidFill>
                <a:schemeClr val="accent4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16" y="1214422"/>
            <a:ext cx="50006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4000" b="1" cap="all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</a:t>
            </a:r>
            <a:endParaRPr lang="ko-KR" altLang="en-US" sz="4000" b="1" cap="all" dirty="0">
              <a:ln w="0"/>
              <a:solidFill>
                <a:schemeClr val="tx2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3844" y="2171633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</a:rPr>
              <a:t> 법인세법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282" y="2648546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업무용 승용차 관련 비용  특례 적용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제 </a:t>
            </a:r>
            <a:r>
              <a:rPr lang="en-US" altLang="ko-KR" sz="1200" dirty="0" smtClean="0">
                <a:solidFill>
                  <a:schemeClr val="bg1"/>
                </a:solidFill>
              </a:rPr>
              <a:t>27</a:t>
            </a:r>
            <a:r>
              <a:rPr lang="ko-KR" altLang="en-US" sz="1200" dirty="0" smtClean="0">
                <a:solidFill>
                  <a:schemeClr val="bg1"/>
                </a:solidFill>
              </a:rPr>
              <a:t>조의</a:t>
            </a:r>
            <a:r>
              <a:rPr lang="en-US" altLang="ko-KR" sz="1200" dirty="0" smtClean="0">
                <a:solidFill>
                  <a:schemeClr val="bg1"/>
                </a:solidFill>
              </a:rPr>
              <a:t>2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844" y="3786190"/>
            <a:ext cx="2071702" cy="1357322"/>
          </a:xfrm>
          <a:prstGeom prst="roundRect">
            <a:avLst>
              <a:gd name="adj" fmla="val 649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5282" y="3929066"/>
            <a:ext cx="1857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렌터카업체</a:t>
            </a:r>
            <a:r>
              <a:rPr lang="ko-KR" altLang="en-US" sz="1400" dirty="0" smtClean="0">
                <a:solidFill>
                  <a:schemeClr val="bg1"/>
                </a:solidFill>
              </a:rPr>
              <a:t>들이</a:t>
            </a:r>
            <a:r>
              <a:rPr lang="en-US" altLang="ko-KR" sz="1400" dirty="0" smtClean="0">
                <a:solidFill>
                  <a:schemeClr val="bg1"/>
                </a:solidFill>
              </a:rPr>
              <a:t>  </a:t>
            </a:r>
            <a:r>
              <a:rPr lang="ko-KR" altLang="en-US" sz="1400" dirty="0" smtClean="0">
                <a:solidFill>
                  <a:schemeClr val="bg1"/>
                </a:solidFill>
              </a:rPr>
              <a:t>이용자들의 운전면허 보유 및 면허상태 등을 확인할 수 있도록 관련법 개정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809860" y="2176454"/>
            <a:ext cx="2000264" cy="642942"/>
            <a:chOff x="2809860" y="2176454"/>
            <a:chExt cx="2000264" cy="64294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809860" y="2176454"/>
              <a:ext cx="1928826" cy="642942"/>
            </a:xfrm>
            <a:prstGeom prst="roundRect">
              <a:avLst>
                <a:gd name="adj" fmla="val 649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81298" y="2205263"/>
              <a:ext cx="1928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ü"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 저유가에 의한 차량  공유 서비스 사업성 증가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772926" y="3000372"/>
            <a:ext cx="2000264" cy="1214446"/>
            <a:chOff x="2772926" y="3000372"/>
            <a:chExt cx="2000264" cy="121444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09860" y="3000372"/>
              <a:ext cx="1857388" cy="1128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직사각형 25"/>
            <p:cNvSpPr/>
            <p:nvPr/>
          </p:nvSpPr>
          <p:spPr>
            <a:xfrm>
              <a:off x="2772926" y="3000372"/>
              <a:ext cx="2000264" cy="1214446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5024438" y="2176454"/>
            <a:ext cx="1928826" cy="542929"/>
          </a:xfrm>
          <a:prstGeom prst="roundRect">
            <a:avLst>
              <a:gd name="adj" fmla="val 649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095876" y="218151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/>
                </a:solidFill>
              </a:rPr>
              <a:t> 저성장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저임금 시대에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따른 소비 절약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048251" y="2857496"/>
            <a:ext cx="1857388" cy="1500198"/>
            <a:chOff x="5048251" y="2828921"/>
            <a:chExt cx="1857388" cy="1500198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95876" y="2857496"/>
              <a:ext cx="1785950" cy="142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직사각형 33"/>
            <p:cNvSpPr/>
            <p:nvPr/>
          </p:nvSpPr>
          <p:spPr>
            <a:xfrm>
              <a:off x="5048251" y="2828921"/>
              <a:ext cx="1857388" cy="1500198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5024438" y="4600583"/>
            <a:ext cx="1928826" cy="542929"/>
          </a:xfrm>
          <a:prstGeom prst="roundRect">
            <a:avLst>
              <a:gd name="adj" fmla="val 649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024438" y="460564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소유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에서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사용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으로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자동차에 대한 인식 바뀜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39016" y="2214554"/>
            <a:ext cx="1928826" cy="542929"/>
          </a:xfrm>
          <a:prstGeom prst="roundRect">
            <a:avLst>
              <a:gd name="adj" fmla="val 649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239016" y="221961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/>
                </a:solidFill>
              </a:rPr>
              <a:t> 오픈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API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소스화를 통해 개발장벽 낮아짐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39016" y="3100385"/>
            <a:ext cx="1928826" cy="542929"/>
          </a:xfrm>
          <a:prstGeom prst="roundRect">
            <a:avLst>
              <a:gd name="adj" fmla="val 649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239016" y="3134023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web crawling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성공   적용사례 분석 및 활</a:t>
            </a:r>
            <a:r>
              <a:rPr lang="ko-KR" altLang="en-US" sz="1200" b="1" dirty="0">
                <a:solidFill>
                  <a:schemeClr val="bg1"/>
                </a:solidFill>
              </a:rPr>
              <a:t>용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8066" y="3786190"/>
            <a:ext cx="1865087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1208584" y="178384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Political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40832" y="177281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Economic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73080" y="177281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Social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61312" y="1783849"/>
            <a:ext cx="121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Technological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9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88904" y="266395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3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CoolCuy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비즈니스 모델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30985" y="2034952"/>
            <a:ext cx="7162573" cy="427746"/>
            <a:chOff x="2460903" y="1921106"/>
            <a:chExt cx="7162573" cy="427746"/>
          </a:xfrm>
        </p:grpSpPr>
        <p:grpSp>
          <p:nvGrpSpPr>
            <p:cNvPr id="39" name="그룹 38"/>
            <p:cNvGrpSpPr/>
            <p:nvPr/>
          </p:nvGrpSpPr>
          <p:grpSpPr>
            <a:xfrm>
              <a:off x="2460903" y="1988840"/>
              <a:ext cx="7162573" cy="318086"/>
              <a:chOff x="2823983" y="2084224"/>
              <a:chExt cx="5598429" cy="248624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823983" y="2202886"/>
                <a:ext cx="5598429" cy="0"/>
              </a:xfrm>
              <a:prstGeom prst="line">
                <a:avLst/>
              </a:prstGeom>
              <a:ln w="9525">
                <a:gradFill>
                  <a:gsLst>
                    <a:gs pos="0">
                      <a:srgbClr val="2792A7">
                        <a:alpha val="0"/>
                      </a:srgbClr>
                    </a:gs>
                    <a:gs pos="50000">
                      <a:srgbClr val="2792A7"/>
                    </a:gs>
                    <a:gs pos="100000">
                      <a:srgbClr val="2792A7">
                        <a:alpha val="0"/>
                      </a:srgb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/>
              <p:cNvGrpSpPr/>
              <p:nvPr/>
            </p:nvGrpSpPr>
            <p:grpSpPr>
              <a:xfrm>
                <a:off x="3798447" y="2084224"/>
                <a:ext cx="1448091" cy="248624"/>
                <a:chOff x="4517751" y="1852633"/>
                <a:chExt cx="1872209" cy="321441"/>
              </a:xfrm>
            </p:grpSpPr>
            <p:grpSp>
              <p:nvGrpSpPr>
                <p:cNvPr id="45" name="그룹 44"/>
                <p:cNvGrpSpPr/>
                <p:nvPr/>
              </p:nvGrpSpPr>
              <p:grpSpPr>
                <a:xfrm>
                  <a:off x="4517751" y="1852633"/>
                  <a:ext cx="1872209" cy="320419"/>
                  <a:chOff x="4517751" y="1852633"/>
                  <a:chExt cx="1872209" cy="320419"/>
                </a:xfrm>
              </p:grpSpPr>
              <p:sp>
                <p:nvSpPr>
                  <p:cNvPr id="49" name="자유형 48"/>
                  <p:cNvSpPr/>
                  <p:nvPr/>
                </p:nvSpPr>
                <p:spPr>
                  <a:xfrm>
                    <a:off x="4517751" y="1852633"/>
                    <a:ext cx="1872209" cy="320419"/>
                  </a:xfrm>
                  <a:custGeom>
                    <a:avLst/>
                    <a:gdLst>
                      <a:gd name="connsiteX0" fmla="*/ 160209 w 1872209"/>
                      <a:gd name="connsiteY0" fmla="*/ 0 h 320419"/>
                      <a:gd name="connsiteX1" fmla="*/ 972096 w 1872209"/>
                      <a:gd name="connsiteY1" fmla="*/ 0 h 320419"/>
                      <a:gd name="connsiteX2" fmla="*/ 1008112 w 1872209"/>
                      <a:gd name="connsiteY2" fmla="*/ 0 h 320419"/>
                      <a:gd name="connsiteX3" fmla="*/ 1712000 w 1872209"/>
                      <a:gd name="connsiteY3" fmla="*/ 0 h 320419"/>
                      <a:gd name="connsiteX4" fmla="*/ 1872209 w 1872209"/>
                      <a:gd name="connsiteY4" fmla="*/ 160210 h 320419"/>
                      <a:gd name="connsiteX5" fmla="*/ 1712000 w 1872209"/>
                      <a:gd name="connsiteY5" fmla="*/ 320419 h 320419"/>
                      <a:gd name="connsiteX6" fmla="*/ 1008112 w 1872209"/>
                      <a:gd name="connsiteY6" fmla="*/ 320419 h 320419"/>
                      <a:gd name="connsiteX7" fmla="*/ 972096 w 1872209"/>
                      <a:gd name="connsiteY7" fmla="*/ 320419 h 320419"/>
                      <a:gd name="connsiteX8" fmla="*/ 160209 w 1872209"/>
                      <a:gd name="connsiteY8" fmla="*/ 320419 h 320419"/>
                      <a:gd name="connsiteX9" fmla="*/ 0 w 1872209"/>
                      <a:gd name="connsiteY9" fmla="*/ 16021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2209" h="320419">
                        <a:moveTo>
                          <a:pt x="160209" y="0"/>
                        </a:moveTo>
                        <a:lnTo>
                          <a:pt x="972096" y="0"/>
                        </a:lnTo>
                        <a:lnTo>
                          <a:pt x="1008112" y="0"/>
                        </a:lnTo>
                        <a:lnTo>
                          <a:pt x="1712000" y="0"/>
                        </a:lnTo>
                        <a:lnTo>
                          <a:pt x="1872209" y="160210"/>
                        </a:lnTo>
                        <a:lnTo>
                          <a:pt x="1712000" y="320419"/>
                        </a:lnTo>
                        <a:lnTo>
                          <a:pt x="1008112" y="320419"/>
                        </a:lnTo>
                        <a:lnTo>
                          <a:pt x="972096" y="320419"/>
                        </a:lnTo>
                        <a:lnTo>
                          <a:pt x="160209" y="320419"/>
                        </a:lnTo>
                        <a:lnTo>
                          <a:pt x="0" y="160210"/>
                        </a:lnTo>
                        <a:close/>
                      </a:path>
                    </a:pathLst>
                  </a:custGeom>
                  <a:solidFill>
                    <a:srgbClr val="2792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0725" tIns="35363" rIns="70725" bIns="35363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393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6201328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4652226" y="1983058"/>
                    <a:ext cx="53033" cy="530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  <p:grpSp>
              <p:nvGrpSpPr>
                <p:cNvPr id="46" name="그룹 45"/>
                <p:cNvGrpSpPr/>
                <p:nvPr/>
              </p:nvGrpSpPr>
              <p:grpSpPr>
                <a:xfrm>
                  <a:off x="4517751" y="1853655"/>
                  <a:ext cx="1872209" cy="320419"/>
                  <a:chOff x="4670151" y="4239639"/>
                  <a:chExt cx="1872209" cy="320419"/>
                </a:xfrm>
                <a:solidFill>
                  <a:schemeClr val="tx1">
                    <a:alpha val="7000"/>
                  </a:schemeClr>
                </a:solidFill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5408958" y="4239639"/>
                    <a:ext cx="1133402" cy="320419"/>
                  </a:xfrm>
                  <a:custGeom>
                    <a:avLst/>
                    <a:gdLst>
                      <a:gd name="connsiteX0" fmla="*/ 818183 w 1133402"/>
                      <a:gd name="connsiteY0" fmla="*/ 0 h 320419"/>
                      <a:gd name="connsiteX1" fmla="*/ 973193 w 1133402"/>
                      <a:gd name="connsiteY1" fmla="*/ 0 h 320419"/>
                      <a:gd name="connsiteX2" fmla="*/ 1133402 w 1133402"/>
                      <a:gd name="connsiteY2" fmla="*/ 160210 h 320419"/>
                      <a:gd name="connsiteX3" fmla="*/ 973193 w 1133402"/>
                      <a:gd name="connsiteY3" fmla="*/ 320419 h 320419"/>
                      <a:gd name="connsiteX4" fmla="*/ 269305 w 1133402"/>
                      <a:gd name="connsiteY4" fmla="*/ 320419 h 320419"/>
                      <a:gd name="connsiteX5" fmla="*/ 233289 w 1133402"/>
                      <a:gd name="connsiteY5" fmla="*/ 320419 h 320419"/>
                      <a:gd name="connsiteX6" fmla="*/ 0 w 1133402"/>
                      <a:gd name="connsiteY6" fmla="*/ 320419 h 320419"/>
                      <a:gd name="connsiteX7" fmla="*/ 172860 w 1133402"/>
                      <a:gd name="connsiteY7" fmla="*/ 311111 h 320419"/>
                      <a:gd name="connsiteX8" fmla="*/ 790382 w 1133402"/>
                      <a:gd name="connsiteY8" fmla="*/ 40573 h 320419"/>
                      <a:gd name="connsiteX9" fmla="*/ 818183 w 1133402"/>
                      <a:gd name="connsiteY9" fmla="*/ 0 h 320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3402" h="320419">
                        <a:moveTo>
                          <a:pt x="818183" y="0"/>
                        </a:moveTo>
                        <a:lnTo>
                          <a:pt x="973193" y="0"/>
                        </a:lnTo>
                        <a:lnTo>
                          <a:pt x="1133402" y="160210"/>
                        </a:lnTo>
                        <a:lnTo>
                          <a:pt x="973193" y="320419"/>
                        </a:lnTo>
                        <a:lnTo>
                          <a:pt x="269305" y="320419"/>
                        </a:lnTo>
                        <a:lnTo>
                          <a:pt x="233289" y="320419"/>
                        </a:lnTo>
                        <a:lnTo>
                          <a:pt x="0" y="320419"/>
                        </a:lnTo>
                        <a:lnTo>
                          <a:pt x="172860" y="311111"/>
                        </a:lnTo>
                        <a:cubicBezTo>
                          <a:pt x="452067" y="280593"/>
                          <a:pt x="681863" y="177619"/>
                          <a:pt x="790382" y="40573"/>
                        </a:cubicBezTo>
                        <a:lnTo>
                          <a:pt x="81818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4670151" y="4363675"/>
                    <a:ext cx="738770" cy="196383"/>
                  </a:xfrm>
                  <a:custGeom>
                    <a:avLst/>
                    <a:gdLst>
                      <a:gd name="connsiteX0" fmla="*/ 36174 w 738770"/>
                      <a:gd name="connsiteY0" fmla="*/ 0 h 196383"/>
                      <a:gd name="connsiteX1" fmla="*/ 132223 w 738770"/>
                      <a:gd name="connsiteY1" fmla="*/ 62181 h 196383"/>
                      <a:gd name="connsiteX2" fmla="*/ 565909 w 738770"/>
                      <a:gd name="connsiteY2" fmla="*/ 187075 h 196383"/>
                      <a:gd name="connsiteX3" fmla="*/ 738770 w 738770"/>
                      <a:gd name="connsiteY3" fmla="*/ 196383 h 196383"/>
                      <a:gd name="connsiteX4" fmla="*/ 160209 w 738770"/>
                      <a:gd name="connsiteY4" fmla="*/ 196383 h 196383"/>
                      <a:gd name="connsiteX5" fmla="*/ 0 w 738770"/>
                      <a:gd name="connsiteY5" fmla="*/ 36174 h 196383"/>
                      <a:gd name="connsiteX6" fmla="*/ 36174 w 738770"/>
                      <a:gd name="connsiteY6" fmla="*/ 0 h 19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770" h="196383">
                        <a:moveTo>
                          <a:pt x="36174" y="0"/>
                        </a:moveTo>
                        <a:lnTo>
                          <a:pt x="132223" y="62181"/>
                        </a:lnTo>
                        <a:cubicBezTo>
                          <a:pt x="248649" y="124369"/>
                          <a:pt x="398385" y="168764"/>
                          <a:pt x="565909" y="187075"/>
                        </a:cubicBezTo>
                        <a:lnTo>
                          <a:pt x="738770" y="196383"/>
                        </a:lnTo>
                        <a:lnTo>
                          <a:pt x="160209" y="196383"/>
                        </a:lnTo>
                        <a:lnTo>
                          <a:pt x="0" y="36174"/>
                        </a:lnTo>
                        <a:lnTo>
                          <a:pt x="3617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/>
                  </a:p>
                </p:txBody>
              </p:sp>
            </p:grpSp>
          </p:grpSp>
        </p:grpSp>
        <p:sp>
          <p:nvSpPr>
            <p:cNvPr id="40" name="TextBox 39"/>
            <p:cNvSpPr txBox="1"/>
            <p:nvPr/>
          </p:nvSpPr>
          <p:spPr>
            <a:xfrm>
              <a:off x="4361019" y="1921106"/>
              <a:ext cx="470000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7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2310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비즈니스 모델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초기요구사항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(Mind Map)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38957028"/>
              </p:ext>
            </p:extLst>
          </p:nvPr>
        </p:nvGraphicFramePr>
        <p:xfrm>
          <a:off x="5529064" y="1772816"/>
          <a:ext cx="4032448" cy="3538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8" y="836712"/>
            <a:ext cx="5353397" cy="5616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>
            <a:hlinkClick r:id="rId8" action="ppaction://hlinkfile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/>
          <a:stretch/>
        </p:blipFill>
        <p:spPr bwMode="auto">
          <a:xfrm>
            <a:off x="976290" y="2348880"/>
            <a:ext cx="4469735" cy="2887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 flipV="1">
            <a:off x="560512" y="2348880"/>
            <a:ext cx="415778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60512" y="2780928"/>
            <a:ext cx="415778" cy="2455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704</Words>
  <Application>Microsoft Office PowerPoint</Application>
  <PresentationFormat>A4 용지(210x297mm)</PresentationFormat>
  <Paragraphs>230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Clex</dc:creator>
  <cp:lastModifiedBy>USER</cp:lastModifiedBy>
  <cp:revision>217</cp:revision>
  <dcterms:created xsi:type="dcterms:W3CDTF">2014-04-04T04:42:30Z</dcterms:created>
  <dcterms:modified xsi:type="dcterms:W3CDTF">2017-03-03T02:40:38Z</dcterms:modified>
</cp:coreProperties>
</file>